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25"/>
  </p:notesMasterIdLst>
  <p:handoutMasterIdLst>
    <p:handoutMasterId r:id="rId26"/>
  </p:handoutMasterIdLst>
  <p:sldIdLst>
    <p:sldId id="256" r:id="rId2"/>
    <p:sldId id="278" r:id="rId3"/>
    <p:sldId id="274" r:id="rId4"/>
    <p:sldId id="282" r:id="rId5"/>
    <p:sldId id="257" r:id="rId6"/>
    <p:sldId id="258" r:id="rId7"/>
    <p:sldId id="277" r:id="rId8"/>
    <p:sldId id="283" r:id="rId9"/>
    <p:sldId id="280" r:id="rId10"/>
    <p:sldId id="284" r:id="rId11"/>
    <p:sldId id="288" r:id="rId12"/>
    <p:sldId id="281" r:id="rId13"/>
    <p:sldId id="294" r:id="rId14"/>
    <p:sldId id="292" r:id="rId15"/>
    <p:sldId id="291" r:id="rId16"/>
    <p:sldId id="297" r:id="rId17"/>
    <p:sldId id="267" r:id="rId18"/>
    <p:sldId id="296" r:id="rId19"/>
    <p:sldId id="272" r:id="rId20"/>
    <p:sldId id="286" r:id="rId21"/>
    <p:sldId id="273" r:id="rId22"/>
    <p:sldId id="287" r:id="rId23"/>
    <p:sldId id="293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3333FF"/>
    <a:srgbClr val="9999FF"/>
    <a:srgbClr val="FF9900"/>
    <a:srgbClr val="35BAD5"/>
    <a:srgbClr val="FFCCFF"/>
    <a:srgbClr val="FF99FF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44" autoAdjust="0"/>
    <p:restoredTop sz="94660"/>
  </p:normalViewPr>
  <p:slideViewPr>
    <p:cSldViewPr>
      <p:cViewPr varScale="1">
        <p:scale>
          <a:sx n="84" d="100"/>
          <a:sy n="84" d="100"/>
        </p:scale>
        <p:origin x="-1258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8225F14-55C2-456E-8696-ACA2E51F41CC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157CCAF-9668-4D6E-8FEF-CBA2571348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79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7644020-67B0-4BF6-B6D3-251006208AD9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25415794-A603-42FD-8889-89EEA8921F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2861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2740184-A3FF-43EC-83D8-4C97CE8B012E}" type="slidenum">
              <a:rPr lang="ru-RU" sz="1200" smtClean="0"/>
              <a:pPr eaLnBrk="1" hangingPunct="1"/>
              <a:t>20</a:t>
            </a:fld>
            <a:endParaRPr lang="ru-RU" sz="1200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/>
              <a:t>Подводим итог урока. Ребята дают оценку проведенному уроку: на свой контрольный лист они должны приклеить соответствующую картинку.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403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B84C0-756F-4470-8CF4-0D67387F0A25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636AE8-F33E-4654-B1D5-763A17A13C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160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DF05D-B279-4ACA-BCA8-C538E8CD6BD4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6EC14-E7BD-4C10-A68F-F24EB2CC0B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929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90B0A-45AF-4412-8C45-5FC769BACC44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FF309-1ECB-4D93-A14E-FD9388ACA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205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BC70F-E7AF-4542-BA59-BF429862AC84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3D22AB-CF17-424C-A4F5-0AAAEAB110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056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658F68-703E-4172-8E8A-AD18444BA0A0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22F4F-A82E-4FFA-9CF9-7E4C904420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057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9CFF39-83C1-4C87-B8B7-580F089BC02F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F4943-B3DD-4BFE-9E3B-8DF0DF5014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051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40E87-21D5-4390-979A-60E020A363AF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441D0-20AE-4865-AC30-562CE104DC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95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EA73C-AD1A-44EB-911F-A874FF01CBB8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C4B5A-1EEF-4FEB-9A6D-F4854D86A2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718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5DC1C-A0A5-40B4-B238-EA370F62ED27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E3E3A-D16F-40DE-8354-0EBE8D68EC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982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717C85-014D-41F9-B46D-841D4EF82004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9B8F51-E3E9-4E0A-9E46-02F6DBFE8C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423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01590-B544-4D25-BE78-7E23010A44CD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AED6C-1E66-4A90-9E3A-8FA9E5E665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631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3011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8961D01-2A7D-42C4-BFAF-7460F64FD58D}" type="datetimeFigureOut">
              <a:rPr lang="ru-RU"/>
              <a:pPr>
                <a:defRPr/>
              </a:pPr>
              <a:t>03.05.2015</a:t>
            </a:fld>
            <a:endParaRPr lang="ru-RU"/>
          </a:p>
        </p:txBody>
      </p:sp>
      <p:sp>
        <p:nvSpPr>
          <p:cNvPr id="430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9FF2D725-E99C-4652-A560-33AD317689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13" Type="http://schemas.openxmlformats.org/officeDocument/2006/relationships/image" Target="../media/image19.gif"/><Relationship Id="rId3" Type="http://schemas.openxmlformats.org/officeDocument/2006/relationships/image" Target="../media/image9.gif"/><Relationship Id="rId7" Type="http://schemas.openxmlformats.org/officeDocument/2006/relationships/image" Target="../media/image13.gif"/><Relationship Id="rId12" Type="http://schemas.openxmlformats.org/officeDocument/2006/relationships/image" Target="../media/image18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2.gif"/><Relationship Id="rId11" Type="http://schemas.openxmlformats.org/officeDocument/2006/relationships/image" Target="../media/image17.gif"/><Relationship Id="rId5" Type="http://schemas.openxmlformats.org/officeDocument/2006/relationships/image" Target="../media/image11.jpeg"/><Relationship Id="rId15" Type="http://schemas.openxmlformats.org/officeDocument/2006/relationships/slide" Target="slide19.xml"/><Relationship Id="rId10" Type="http://schemas.openxmlformats.org/officeDocument/2006/relationships/image" Target="../media/image16.gif"/><Relationship Id="rId4" Type="http://schemas.openxmlformats.org/officeDocument/2006/relationships/image" Target="../media/image10.jpeg"/><Relationship Id="rId9" Type="http://schemas.openxmlformats.org/officeDocument/2006/relationships/image" Target="../media/image15.gif"/><Relationship Id="rId1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sidomoon.narod.ru/Index/System.JP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8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63;&#1077;&#1090;&#1099;&#1088;&#1105;&#1093;&#1079;&#1085;&#1072;&#1095;&#1085;&#1099;&#1077;%20&#1095;&#1080;&#1089;&#1083;&#1072;\&#1063;&#1077;&#1090;&#1099;&#1088;&#1105;&#1093;&#1079;&#1085;&#1072;&#1095;&#1085;&#1099;&#1077;%20&#1095;&#1080;&#1089;&#1083;&#1072;\014_Fausto%20Papetti%20-%20Emmanuelle.mp3" TargetMode="Externa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8.gif"/><Relationship Id="rId4" Type="http://schemas.openxmlformats.org/officeDocument/2006/relationships/image" Target="../media/image14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8.gif"/><Relationship Id="rId4" Type="http://schemas.openxmlformats.org/officeDocument/2006/relationships/image" Target="../media/image14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71500" y="500063"/>
            <a:ext cx="8077200" cy="160972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i="1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15 </a:t>
            </a:r>
            <a:r>
              <a:rPr lang="ru-RU" sz="4800" i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марта.</a:t>
            </a:r>
            <a:br>
              <a:rPr lang="ru-RU" sz="4800" i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r>
              <a:rPr lang="ru-RU" sz="4800" i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Кла</a:t>
            </a:r>
            <a:r>
              <a:rPr lang="ru-RU" sz="4800" i="1" u="sng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сс</a:t>
            </a:r>
            <a:r>
              <a:rPr lang="ru-RU" sz="4800" i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ная р</a:t>
            </a:r>
            <a:r>
              <a:rPr lang="ru-RU" sz="4800" i="1" u="sng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а</a:t>
            </a:r>
            <a:r>
              <a:rPr lang="ru-RU" sz="4800" i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бота.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28625" y="2071688"/>
            <a:ext cx="8351838" cy="4175125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C00000"/>
                </a:solidFill>
              </a:rPr>
              <a:t>РАЗМИНКА: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-- Какое сегодня число?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-- Какой день недели был вчера?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-- Сколько будет  </a:t>
            </a:r>
            <a:r>
              <a:rPr lang="ru-RU" sz="2800" dirty="0" smtClean="0">
                <a:solidFill>
                  <a:srgbClr val="C00000"/>
                </a:solidFill>
              </a:rPr>
              <a:t>2+2:2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?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-- Сколько букв в названии нашей Родины?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-- Какое время года сейчас за окном?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-- Какое у вас настроение?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 descr="black4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355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6" descr="black4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100" y="0"/>
            <a:ext cx="4787900" cy="355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7" descr="black4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00413"/>
            <a:ext cx="4572000" cy="355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8" descr="black43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100" y="3300413"/>
            <a:ext cx="4787900" cy="355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6" name="AutoShape 10"/>
          <p:cNvSpPr>
            <a:spLocks noChangeArrowheads="1"/>
          </p:cNvSpPr>
          <p:nvPr/>
        </p:nvSpPr>
        <p:spPr bwMode="auto">
          <a:xfrm rot="-2453948">
            <a:off x="2987675" y="1989138"/>
            <a:ext cx="3384550" cy="3314700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rgbClr val="990099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3276600" y="2060575"/>
            <a:ext cx="2736850" cy="2954338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chemeClr val="accent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 rot="-1728264">
            <a:off x="6084888" y="765175"/>
            <a:ext cx="1795462" cy="1603375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9219" name="Picture 3" descr="05_moon_meteorit_alh-81005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620838" y="0"/>
            <a:ext cx="1404938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Picture 13" descr="05_moon_meteorit_alh-81005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24975" y="0"/>
            <a:ext cx="140493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1042988" y="4797425"/>
            <a:ext cx="936625" cy="863600"/>
          </a:xfrm>
          <a:prstGeom prst="star5">
            <a:avLst/>
          </a:prstGeom>
          <a:gradFill rotWithShape="1">
            <a:gsLst>
              <a:gs pos="0">
                <a:srgbClr val="6699FF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3635375" y="549275"/>
            <a:ext cx="1223963" cy="1079500"/>
          </a:xfrm>
          <a:prstGeom prst="star5">
            <a:avLst/>
          </a:prstGeom>
          <a:gradFill rotWithShape="1">
            <a:gsLst>
              <a:gs pos="0">
                <a:srgbClr val="FFFF6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 rot="-1624394">
            <a:off x="6283325" y="3414713"/>
            <a:ext cx="1731963" cy="1655762"/>
          </a:xfrm>
          <a:prstGeom prst="star5">
            <a:avLst/>
          </a:prstGeom>
          <a:gradFill rotWithShape="1">
            <a:gsLst>
              <a:gs pos="0">
                <a:srgbClr val="FF0066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 rot="-1624394">
            <a:off x="779463" y="1011238"/>
            <a:ext cx="1587500" cy="1511300"/>
          </a:xfrm>
          <a:prstGeom prst="star5">
            <a:avLst/>
          </a:prstGeom>
          <a:gradFill rotWithShape="1">
            <a:gsLst>
              <a:gs pos="0">
                <a:srgbClr val="990099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auto">
          <a:xfrm rot="-1624394">
            <a:off x="3567113" y="4805363"/>
            <a:ext cx="1873250" cy="1736725"/>
          </a:xfrm>
          <a:prstGeom prst="star5">
            <a:avLst/>
          </a:prstGeom>
          <a:gradFill rotWithShape="1">
            <a:gsLst>
              <a:gs pos="0">
                <a:srgbClr val="33CC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9237" name="Picture 21" descr="earth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4076700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8" name="Picture 22" descr="42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3860800"/>
            <a:ext cx="792163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9" name="Picture 23" descr="mars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2205038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0" name="Picture 24" descr="112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5825" y="3213100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1" name="Picture 25" descr="upiter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708025"/>
            <a:ext cx="93503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2" name="Picture 26" descr="r4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5400000">
            <a:off x="-33337" y="5857875"/>
            <a:ext cx="14287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5" name="Picture 29" descr="r4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188913"/>
            <a:ext cx="14287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6" name="Picture 30" descr="r4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7888288" y="617538"/>
            <a:ext cx="14287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8" name="Picture 32" descr="r7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096382">
            <a:off x="4211638" y="1700213"/>
            <a:ext cx="165735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9" name="Picture 33" descr="56r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71600" y="0"/>
            <a:ext cx="13716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50" name="прин178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ринц.wav"/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51" name="AutoShape 35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8243888" y="6308725"/>
            <a:ext cx="647700" cy="360363"/>
          </a:xfrm>
          <a:prstGeom prst="leftArrow">
            <a:avLst>
              <a:gd name="adj1" fmla="val 50000"/>
              <a:gd name="adj2" fmla="val 44934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85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6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9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7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31500"/>
                            </p:stCondLst>
                            <p:childTnLst>
                              <p:par>
                                <p:cTn id="8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32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9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9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34500"/>
                            </p:stCondLst>
                            <p:childTnLst>
                              <p:par>
                                <p:cTn id="9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35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0035 -0.80532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4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385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0.80382 -0.01018 " pathEditMode="relative" rAng="0" ptsTypes="AA">
                                      <p:cBhvr>
                                        <p:cTn id="115" dur="3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191" y="-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41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44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45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1991 C 0.02951 0.0875 -0.01042 0.2169 -0.09566 0.26829 C -0.1809 0.32084 -0.28021 0.27384 -0.31649 0.16667 C -0.35295 0.05926 -0.31319 -0.06944 -0.2276 -0.12106 C -0.14236 -0.17245 -0.0434 -0.12731 -0.00677 -0.01991 Z " pathEditMode="relative" rAng="3942850" ptsTypes="fffff">
                                      <p:cBhvr>
                                        <p:cTn id="136" dur="3000" spd="-100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9" y="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57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585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59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60500"/>
                            </p:stCondLst>
                            <p:childTnLst>
                              <p:par>
                                <p:cTn id="15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63500"/>
                            </p:stCondLst>
                            <p:childTnLst>
                              <p:par>
                                <p:cTn id="1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66500"/>
                            </p:stCondLst>
                            <p:childTnLst>
                              <p:par>
                                <p:cTn id="1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13385 0.30463 " pathEditMode="relative" rAng="0" ptsTypes="AA">
                                      <p:cBhvr>
                                        <p:cTn id="160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15231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3000" fill="hold"/>
                                        <p:tgtEl>
                                          <p:spTgt spid="924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69500"/>
                            </p:stCondLst>
                            <p:childTnLst>
                              <p:par>
                                <p:cTn id="16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92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715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 nodeType="afterGroup">
                            <p:stCondLst>
                              <p:cond delay="725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73500"/>
                            </p:stCondLst>
                            <p:childTnLst>
                              <p:par>
                                <p:cTn id="1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74000"/>
                            </p:stCondLst>
                            <p:childTnLst>
                              <p:par>
                                <p:cTn id="1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76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0"/>
                </p:tgtEl>
              </p:cMediaNode>
            </p:audio>
          </p:childTnLst>
        </p:cTn>
      </p:par>
    </p:tnLst>
    <p:bldLst>
      <p:bldP spid="9226" grpId="0" animBg="1"/>
      <p:bldP spid="9226" grpId="1" animBg="1"/>
      <p:bldP spid="9226" grpId="2" animBg="1"/>
      <p:bldP spid="9225" grpId="0" animBg="1"/>
      <p:bldP spid="9225" grpId="1" animBg="1"/>
      <p:bldP spid="9225" grpId="2" animBg="1"/>
      <p:bldP spid="925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Картинка 3 из 23064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4643438"/>
            <a:ext cx="9144000" cy="17859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b="1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ru-RU" b="1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3540   4350  5340  5430  3450 4530  5530  4450 </a:t>
            </a:r>
          </a:p>
        </p:txBody>
      </p:sp>
      <p:pic>
        <p:nvPicPr>
          <p:cNvPr id="13317" name="Picture 5" descr="сканирование0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4005263"/>
            <a:ext cx="931862" cy="169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 descr="сканирование000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413" y="4005263"/>
            <a:ext cx="863600" cy="163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 descr="сканирование000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4005263"/>
            <a:ext cx="823912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 descr="сканирование000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6588" y="4005263"/>
            <a:ext cx="817562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9" descr="сканирование000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005263"/>
            <a:ext cx="869950" cy="162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10" descr="сканирование000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475" y="4005263"/>
            <a:ext cx="927100" cy="170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11" descr="сканирование000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088" y="3933825"/>
            <a:ext cx="93345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Picture 12" descr="сканирование0009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4005263"/>
            <a:ext cx="876300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5" name="Picture 5" descr="C:\Мои документы\Мои рисунки\Вещественные\iCA9LYIOD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355" t="3255" r="31818"/>
          <a:stretch>
            <a:fillRect/>
          </a:stretch>
        </p:blipFill>
        <p:spPr bwMode="auto">
          <a:xfrm>
            <a:off x="3779838" y="115888"/>
            <a:ext cx="1785937" cy="351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6" name="TextBox 6"/>
          <p:cNvSpPr txBox="1">
            <a:spLocks noChangeArrowheads="1"/>
          </p:cNvSpPr>
          <p:nvPr/>
        </p:nvSpPr>
        <p:spPr bwMode="auto">
          <a:xfrm>
            <a:off x="4208463" y="1258888"/>
            <a:ext cx="1000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>
                <a:solidFill>
                  <a:schemeClr val="bg1"/>
                </a:solidFill>
              </a:rPr>
              <a:t>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45 -0.09714 L 0.1316 -0.56939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99" y="-236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13 -0.09251 L -0.09982 -0.54348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06" y="-225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3 -0.12789 L 0.0073 -0.537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4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-0.09297 L 0.00226 -0.46022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3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09 -0.09343 L 0.23768 -0.43963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21" y="-17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  <p:bldP spid="133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571500" y="214313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C000"/>
                </a:solidFill>
              </a:rPr>
              <a:t>Что едят космонавты?</a:t>
            </a:r>
          </a:p>
        </p:txBody>
      </p:sp>
      <p:pic>
        <p:nvPicPr>
          <p:cNvPr id="2355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00688" y="1928813"/>
            <a:ext cx="3238500" cy="2428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5" y="1214438"/>
            <a:ext cx="4929188" cy="369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Содержимое 8"/>
          <p:cNvSpPr>
            <a:spLocks noGrp="1"/>
          </p:cNvSpPr>
          <p:nvPr>
            <p:ph sz="half" idx="1"/>
          </p:nvPr>
        </p:nvSpPr>
        <p:spPr>
          <a:xfrm>
            <a:off x="0" y="5357813"/>
            <a:ext cx="8786813" cy="128587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ru-RU" sz="2400" dirty="0" smtClean="0"/>
              <a:t>     </a:t>
            </a:r>
            <a:r>
              <a:rPr lang="ru-RU" sz="2400" dirty="0" smtClean="0">
                <a:solidFill>
                  <a:srgbClr val="3333FF"/>
                </a:solidFill>
              </a:rPr>
              <a:t>Едят космонавты продукты питания, которые хранятся в консервированном виде. Перед использованием консервы и тюбики разогревают, а пакеты с первым и вторым блюдами, разводят водой.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800" dirty="0" smtClean="0">
                <a:solidFill>
                  <a:srgbClr val="FFC000"/>
                </a:solidFill>
              </a:rPr>
              <a:t>«</a:t>
            </a:r>
            <a:r>
              <a:rPr lang="ru-RU" sz="4800" dirty="0" err="1" smtClean="0">
                <a:solidFill>
                  <a:srgbClr val="FFC000"/>
                </a:solidFill>
              </a:rPr>
              <a:t>Задачкино</a:t>
            </a:r>
            <a:r>
              <a:rPr lang="ru-RU" sz="4800" dirty="0" smtClean="0">
                <a:solidFill>
                  <a:srgbClr val="FFC000"/>
                </a:solidFill>
              </a:rPr>
              <a:t>»</a:t>
            </a:r>
            <a:endParaRPr lang="ru-RU" sz="4800" dirty="0">
              <a:solidFill>
                <a:srgbClr val="FFC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" y="1714500"/>
            <a:ext cx="1595438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38" y="1714500"/>
            <a:ext cx="1462087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0500" y="1714500"/>
            <a:ext cx="1452563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563" y="1714500"/>
            <a:ext cx="1452562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5188" y="1714500"/>
            <a:ext cx="1524000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авая фигурная скобка 13"/>
          <p:cNvSpPr/>
          <p:nvPr/>
        </p:nvSpPr>
        <p:spPr>
          <a:xfrm rot="5400000">
            <a:off x="4179094" y="-392906"/>
            <a:ext cx="928688" cy="8572500"/>
          </a:xfrm>
          <a:prstGeom prst="rightBrace">
            <a:avLst>
              <a:gd name="adj1" fmla="val 8333"/>
              <a:gd name="adj2" fmla="val 50000"/>
            </a:avLst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071938" y="4357688"/>
            <a:ext cx="107156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6600" b="1">
                <a:solidFill>
                  <a:srgbClr val="3333FF"/>
                </a:solidFill>
              </a:rPr>
              <a:t>?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85813" y="3000375"/>
            <a:ext cx="12144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b="1">
                <a:solidFill>
                  <a:srgbClr val="3333FF"/>
                </a:solidFill>
              </a:rPr>
              <a:t>90 р.</a:t>
            </a:r>
          </a:p>
        </p:txBody>
      </p:sp>
      <p:sp>
        <p:nvSpPr>
          <p:cNvPr id="15371" name="TextBox 16"/>
          <p:cNvSpPr txBox="1">
            <a:spLocks noChangeArrowheads="1"/>
          </p:cNvSpPr>
          <p:nvPr/>
        </p:nvSpPr>
        <p:spPr bwMode="auto">
          <a:xfrm>
            <a:off x="357188" y="5643563"/>
            <a:ext cx="8429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4000">
                <a:solidFill>
                  <a:srgbClr val="3333FF"/>
                </a:solidFill>
              </a:rPr>
              <a:t>90 * 5 = 450 (р.) - стоимость обеда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  <p:bldP spid="15" grpId="0"/>
      <p:bldP spid="16" grpId="0"/>
      <p:bldP spid="1537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Мои документы\Мои рисунки\Вещественные\zodia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8131" name="Picture 3" descr="C:\Мои документы\Мои рисунки\Вещественные\2647613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4982778"/>
            <a:ext cx="642942" cy="73223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8132" name="Picture 4" descr="C:\Мои документы\Мои рисунки\Вещественные\iCA3A6P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137255">
            <a:off x="1826893" y="1791069"/>
            <a:ext cx="2867025" cy="3810000"/>
          </a:xfrm>
          <a:prstGeom prst="roundRect">
            <a:avLst/>
          </a:prstGeom>
          <a:noFill/>
          <a:effectLst>
            <a:softEdge rad="317500"/>
          </a:effectLst>
        </p:spPr>
      </p:pic>
      <p:pic>
        <p:nvPicPr>
          <p:cNvPr id="6" name="014_Fausto Papetti - Emmanuell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62865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14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9" presetClass="entr" presetSubtype="1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13385 0.0838 C -0.13385 0.08403 -0.10781 -0.03333 -0.10781 -0.0331 C -0.08177 -0.12917 -0.04045 -0.1669 0.01962 -0.1669 C 0.05017 -0.1669 0.07795 -0.15255 0.09965 -0.12917 C 0.11476 -0.11296 0.13316 -0.1037 0.15313 -0.1037 C 0.19149 -0.1037 0.22378 -0.13634 0.23611 -0.18287 C 0.23611 -0.18264 0.25 -0.23866 0.25 -0.23866 C 0.25 -0.23866 0.22222 -0.12014 0.22222 -0.11968 C 0.19601 -0.02616 0.15469 0.01181 0.09635 0.01181 C 0.0658 0.01181 0.03646 -0.00278 0.01354 -0.02801 C -0.00035 -0.04236 -0.01875 -0.05139 -0.03715 -0.05139 C -0.07552 -0.05139 -0.10781 -0.01898 -0.12014 0.02755 C -0.12014 0.02801 -0.13385 0.0838 -0.13385 0.08403 Z " pathEditMode="relative" rAng="0" ptsTypes="fffffffffffff">
                                      <p:cBhvr>
                                        <p:cTn id="17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84" y="-1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 descr="eart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5063" y="1143000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3" descr="mar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38" y="4714875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2" descr="r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892219">
            <a:off x="6257925" y="193675"/>
            <a:ext cx="165735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2" descr="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51838" y="1357313"/>
            <a:ext cx="7921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2" presetID="1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993 -0.21734 C -0.09931 -0.21734 -0.02552 -0.1163 -0.02552 0.00809 C -0.02552 0.13225 -0.09931 0.23353 -0.18993 0.23353 C -0.28056 0.23353 -0.35417 0.13225 -0.35417 0.00809 C -0.35417 -0.1163 -0.28056 -0.21734 -0.18993 -0.21734 Z " pathEditMode="relative" rAng="0" ptsTypes="fffff">
                                      <p:cBhvr>
                                        <p:cTn id="23" dur="5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5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31" presetID="49" presetClass="path" presetSubtype="0" accel="50000" decel="5000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72222E-6 -4.79769E-6 L -0.59861 0.54544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31" y="272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85750" y="571500"/>
            <a:ext cx="8077200" cy="928688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dirty="0" smtClean="0">
                <a:solidFill>
                  <a:srgbClr val="FFC000"/>
                </a:solidFill>
              </a:rPr>
              <a:t>Попробуй  сам 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642938" y="1500188"/>
            <a:ext cx="7145337" cy="1500187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6666FF"/>
                </a:solidFill>
              </a:rPr>
              <a:t>Самостоятельная работа.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                  </a:t>
            </a:r>
            <a:r>
              <a:rPr lang="ru-RU" sz="5000" b="1" dirty="0" smtClean="0">
                <a:solidFill>
                  <a:srgbClr val="6666FF"/>
                </a:solidFill>
              </a:rPr>
              <a:t>№ 420 (а)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14563" y="3571875"/>
            <a:ext cx="43576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b="1">
                <a:solidFill>
                  <a:srgbClr val="FFC000"/>
                </a:solidFill>
              </a:rPr>
              <a:t>проверка</a:t>
            </a: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357188" y="4429125"/>
            <a:ext cx="85010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4400" b="1" kern="0" dirty="0">
                <a:solidFill>
                  <a:srgbClr val="66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3500   2050   6005   520  3520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              </a:t>
            </a:r>
            <a:endParaRPr lang="ru-RU" sz="5000" b="1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pic>
        <p:nvPicPr>
          <p:cNvPr id="8" name="Рисунок 7" descr="48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0813" y="2071688"/>
            <a:ext cx="2071687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2" grpId="0" build="p"/>
      <p:bldP spid="4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1" descr="earth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7938" y="100012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3" descr="mars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38" y="4714875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2" descr="r7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757104">
            <a:off x="627063" y="4079875"/>
            <a:ext cx="165735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2" descr="42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51838" y="1357313"/>
            <a:ext cx="792162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212 -0.21734 C -0.0915 -0.21734 -0.01771 -0.1163 -0.01771 0.00809 C -0.01771 0.13225 -0.0915 0.23353 -0.18212 0.23353 C -0.27275 0.23353 -0.34636 0.13225 -0.34636 0.00809 C -0.34636 -0.1163 -0.27275 -0.21734 -0.18212 -0.21734 Z " pathEditMode="relative" rAng="0" ptsTypes="fffff">
                                      <p:cBhvr>
                                        <p:cTn id="21" dur="5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5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8.67052E-7 L 0.57483 -0.52162 " pathEditMode="relative" rAng="0" ptsTypes="AA">
                                      <p:cBhvr>
                                        <p:cTn id="3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33" y="-260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00188" y="228600"/>
            <a:ext cx="5715000" cy="1128713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C000"/>
                </a:solidFill>
              </a:rPr>
              <a:t>Подведём итоги …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76400"/>
            <a:ext cx="8929688" cy="477678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Кто дошёл до верхнего иллюминатора – </a:t>
            </a:r>
            <a:r>
              <a:rPr lang="ru-RU" dirty="0" smtClean="0">
                <a:solidFill>
                  <a:srgbClr val="FF0000"/>
                </a:solidFill>
              </a:rPr>
              <a:t>5 . </a:t>
            </a:r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Умница! Так держать.</a:t>
            </a:r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Кто дошёл до среднего иллюминатора- </a:t>
            </a:r>
            <a:r>
              <a:rPr lang="ru-RU" dirty="0" smtClean="0">
                <a:solidFill>
                  <a:srgbClr val="FF0000"/>
                </a:solidFill>
              </a:rPr>
              <a:t>4. </a:t>
            </a:r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Хорошо, но можно лучше.</a:t>
            </a:r>
          </a:p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Если остался у нижнего -  Учись, учись и    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                                     к лучшему стремись.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Записывай только значения</a:t>
            </a:r>
            <a:endParaRPr lang="ru-RU" sz="40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14313" y="1581150"/>
            <a:ext cx="4100512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609600" indent="-6096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 вар.                         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42 увеличь на 17 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	Уменьши 63 в 7 раз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Во </a:t>
            </a:r>
            <a:r>
              <a:rPr lang="ru-RU" sz="2800" dirty="0" err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ск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раз 24 </a:t>
            </a:r>
            <a:r>
              <a:rPr lang="en-US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&gt;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4 ?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Увеличь 8 в 7 раз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Уменьши 50 на 41</a:t>
            </a:r>
          </a:p>
          <a:p>
            <a:pPr marL="609600" indent="-6096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На </a:t>
            </a:r>
            <a:r>
              <a:rPr lang="ru-RU" sz="2800" dirty="0" err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ск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506 </a:t>
            </a:r>
            <a:r>
              <a:rPr lang="en-US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&gt;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500 ?             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4654550" y="1676400"/>
            <a:ext cx="4187825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 вар.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	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36 увеличь на 12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Уменьши 24 в 6 раз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Уменьши 70 на 11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Увеличь 7 в 7 раз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Во </a:t>
            </a:r>
            <a:r>
              <a:rPr lang="ru-RU" sz="2800" dirty="0" err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ск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раз 40 </a:t>
            </a:r>
            <a:r>
              <a:rPr lang="en-US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&gt;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8 ?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На </a:t>
            </a:r>
            <a:r>
              <a:rPr lang="ru-RU" sz="2800" dirty="0" err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ск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300 </a:t>
            </a:r>
            <a:r>
              <a:rPr lang="en-US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&lt;</a:t>
            </a:r>
            <a:r>
              <a:rPr lang="ru-RU" sz="2800" dirty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304?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  <a:defRPr/>
            </a:pPr>
            <a:endParaRPr lang="ru-RU" sz="28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3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3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3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3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3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3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000">
              <a:schemeClr val="bg1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4"/>
          <p:cNvSpPr txBox="1">
            <a:spLocks noChangeArrowheads="1"/>
          </p:cNvSpPr>
          <p:nvPr/>
        </p:nvSpPr>
        <p:spPr bwMode="auto">
          <a:xfrm>
            <a:off x="2428875" y="214313"/>
            <a:ext cx="4464050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dirty="0">
                <a:ln w="31550" cmpd="sng">
                  <a:noFill/>
                  <a:prstDash val="solid"/>
                </a:ln>
                <a:solidFill>
                  <a:srgbClr val="FF99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Рефлексия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2571750" y="1000125"/>
            <a:ext cx="3887788" cy="946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ln w="18415" cmpd="sng">
                  <a:noFill/>
                  <a:prstDash val="solid"/>
                </a:ln>
                <a:solidFill>
                  <a:srgbClr val="3333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урок понравился, было интересно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2643188" y="3143250"/>
            <a:ext cx="4286250" cy="52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ln w="18415" cmpd="sng">
                  <a:noFill/>
                  <a:prstDash val="solid"/>
                </a:ln>
                <a:solidFill>
                  <a:srgbClr val="3333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остались вопросы</a:t>
            </a: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2714625" y="5072063"/>
            <a:ext cx="3455988" cy="519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ln w="18415" cmpd="sng">
                  <a:noFill/>
                  <a:prstDash val="solid"/>
                </a:ln>
                <a:solidFill>
                  <a:srgbClr val="3333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урок не понравился</a:t>
            </a:r>
          </a:p>
        </p:txBody>
      </p:sp>
      <p:sp>
        <p:nvSpPr>
          <p:cNvPr id="21510" name="AutoShape 2"/>
          <p:cNvSpPr>
            <a:spLocks noChangeArrowheads="1"/>
          </p:cNvSpPr>
          <p:nvPr/>
        </p:nvSpPr>
        <p:spPr bwMode="auto">
          <a:xfrm>
            <a:off x="571500" y="571500"/>
            <a:ext cx="1857375" cy="2000250"/>
          </a:xfrm>
          <a:prstGeom prst="star8">
            <a:avLst>
              <a:gd name="adj" fmla="val 19472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1511" name="AutoShape 3"/>
          <p:cNvSpPr>
            <a:spLocks noChangeArrowheads="1"/>
          </p:cNvSpPr>
          <p:nvPr/>
        </p:nvSpPr>
        <p:spPr bwMode="auto">
          <a:xfrm>
            <a:off x="571500" y="2643188"/>
            <a:ext cx="1857375" cy="1785937"/>
          </a:xfrm>
          <a:prstGeom prst="star8">
            <a:avLst>
              <a:gd name="adj" fmla="val 19472"/>
            </a:avLst>
          </a:prstGeom>
          <a:solidFill>
            <a:srgbClr val="FF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748" name="AutoShape 4"/>
          <p:cNvSpPr>
            <a:spLocks noChangeArrowheads="1"/>
          </p:cNvSpPr>
          <p:nvPr/>
        </p:nvSpPr>
        <p:spPr bwMode="auto">
          <a:xfrm>
            <a:off x="571500" y="4500563"/>
            <a:ext cx="1857375" cy="1928812"/>
          </a:xfrm>
          <a:prstGeom prst="star8">
            <a:avLst>
              <a:gd name="adj" fmla="val 19472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21513" name="Объект 24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3214688"/>
            <a:ext cx="714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4" name="Объект 25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514350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5" name="Объект 1"/>
          <p:cNvPicPr>
            <a:picLocks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121443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285750" y="357188"/>
            <a:ext cx="8429625" cy="6286500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chemeClr val="bg1">
                    <a:lumMod val="75000"/>
                  </a:schemeClr>
                </a:solidFill>
              </a:rPr>
              <a:t>Закрепи знания. 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chemeClr val="bg1">
                    <a:lumMod val="75000"/>
                  </a:schemeClr>
                </a:solidFill>
              </a:rPr>
              <a:t>Дома:</a:t>
            </a:r>
            <a:endParaRPr lang="ru-RU" sz="28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b="1" dirty="0" smtClean="0">
              <a:solidFill>
                <a:schemeClr val="bg1"/>
              </a:solidFill>
            </a:endParaRP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-- если всё понял и удаётся 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с. 39  № 59 (п.т.)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b="1" dirty="0" smtClean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-- если есть затруднения 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с. 38 №  56 (п.т.)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b="1" dirty="0" smtClean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-- если осталось много неясного 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 № 420 (б) </a:t>
            </a:r>
            <a:r>
              <a:rPr lang="ru-RU" sz="2800" b="1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уч</a:t>
            </a:r>
            <a:r>
              <a:rPr lang="ru-RU" sz="28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.</a:t>
            </a:r>
          </a:p>
          <a:p>
            <a:pPr marL="0" indent="0"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b="1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 marL="0" indent="0" eaLnBrk="1" hangingPunct="1">
              <a:lnSpc>
                <a:spcPct val="80000"/>
              </a:lnSpc>
              <a:buFont typeface="Arial" charset="0"/>
              <a:buChar char="•"/>
              <a:defRPr/>
            </a:pPr>
            <a:r>
              <a:rPr lang="ru-RU" sz="2400" b="1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Какой интересный факт из истории космоса ты бы хотел(а) напечатать в школьной газете 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58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58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58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58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58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58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58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58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58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58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58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58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58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58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584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584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584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2060"/>
                </a:solidFill>
              </a:rPr>
              <a:t>Урок математики  3 класс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(</a:t>
            </a:r>
            <a:r>
              <a:rPr lang="ru-RU" sz="2000" dirty="0" err="1" smtClean="0">
                <a:solidFill>
                  <a:srgbClr val="002060"/>
                </a:solidFill>
              </a:rPr>
              <a:t>авт.уч</a:t>
            </a:r>
            <a:r>
              <a:rPr lang="ru-RU" sz="2000" dirty="0" smtClean="0">
                <a:solidFill>
                  <a:srgbClr val="002060"/>
                </a:solidFill>
              </a:rPr>
              <a:t>. Н.Б.Истомина)</a:t>
            </a:r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4608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Тема урока: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«Четырёхзначные числа»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Цель: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rgbClr val="0070C0"/>
                </a:solidFill>
              </a:rPr>
              <a:t>-- </a:t>
            </a:r>
            <a:r>
              <a:rPr lang="ru-RU" sz="2000" dirty="0" smtClean="0">
                <a:solidFill>
                  <a:srgbClr val="0070C0"/>
                </a:solidFill>
              </a:rPr>
              <a:t>формирование умения читать и записывать четырёхзначные числа, решать задачи.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Задачи: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-- совершенствовать навыки устного счета;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-- развивать интерес к урокам математики, окружающему миру;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70C0"/>
                </a:solidFill>
              </a:rPr>
              <a:t>-- воспитывать нравственные и эстетические чувства к окружающему миру, показать красоту, беспредельность космоса.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ru-RU" i="1" dirty="0" smtClean="0">
                <a:solidFill>
                  <a:srgbClr val="002060"/>
                </a:solidFill>
              </a:rPr>
              <a:t>Когда последний закруглен виток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Так хорошо сойти на Землю снова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И окунуться после всех тревог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В живую красоту всего земного.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Галактика в сеченье звездных трасс,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Нам на нее глядеть, не наглядеться,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Но, поднимаясь в небо всякий раз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Своей Земле мы оставляем сердце.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4" name="Picture 21" descr="earth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9438" y="42862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228600"/>
            <a:ext cx="8115300" cy="13255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C000"/>
                </a:solidFill>
              </a:rPr>
              <a:t>Ключ к разгадке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700213"/>
            <a:ext cx="8842375" cy="442277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9999FF"/>
                </a:solidFill>
              </a:rPr>
              <a:t>59    4      9     48     6     56    49    5</a:t>
            </a:r>
          </a:p>
          <a:p>
            <a:pPr eaLnBrk="1" hangingPunct="1">
              <a:defRPr/>
            </a:pPr>
            <a:r>
              <a:rPr lang="ru-RU" sz="4000" b="1" dirty="0" smtClean="0">
                <a:solidFill>
                  <a:schemeClr val="bg1">
                    <a:lumMod val="75000"/>
                  </a:schemeClr>
                </a:solidFill>
              </a:rPr>
              <a:t>к      а      о      </a:t>
            </a:r>
            <a:r>
              <a:rPr lang="ru-RU" sz="4000" b="1" dirty="0" err="1" smtClean="0">
                <a:solidFill>
                  <a:schemeClr val="bg1">
                    <a:lumMod val="75000"/>
                  </a:schemeClr>
                </a:solidFill>
              </a:rPr>
              <a:t>р</a:t>
            </a:r>
            <a:r>
              <a:rPr lang="ru-RU" sz="4000" b="1" dirty="0" smtClean="0">
                <a:solidFill>
                  <a:schemeClr val="bg1">
                    <a:lumMod val="75000"/>
                  </a:schemeClr>
                </a:solidFill>
              </a:rPr>
              <a:t>      с     м      е     т</a:t>
            </a:r>
          </a:p>
        </p:txBody>
      </p:sp>
      <p:pic>
        <p:nvPicPr>
          <p:cNvPr id="4100" name="Рисунок 6" descr="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8" y="3857625"/>
            <a:ext cx="2071687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1357313" y="500063"/>
            <a:ext cx="6429375" cy="5842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C000"/>
                </a:solidFill>
              </a:rPr>
              <a:t>Игра «Ученик – учитель»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50" y="1785938"/>
            <a:ext cx="8715375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                    1 в.                               2в.</a:t>
            </a:r>
          </a:p>
          <a:p>
            <a:pPr marL="514350" indent="-514350">
              <a:buFontTx/>
              <a:buAutoNum type="arabicPlain" startAt="59"/>
              <a:defRPr/>
            </a:pPr>
            <a:r>
              <a:rPr lang="ru-RU" b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9   6   56    9   6             48  4   59  49  5   4</a:t>
            </a:r>
          </a:p>
          <a:p>
            <a:pPr marL="514350" indent="-514350"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    о   с    м    о    с            </a:t>
            </a:r>
            <a:r>
              <a:rPr lang="ru-RU" b="1" dirty="0" err="1">
                <a:solidFill>
                  <a:schemeClr val="accent1">
                    <a:lumMod val="75000"/>
                  </a:schemeClr>
                </a:solidFill>
              </a:rPr>
              <a:t>р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  а    к     е    т   а</a:t>
            </a:r>
          </a:p>
          <a:p>
            <a:pPr marL="514350" indent="-514350">
              <a:defRPr/>
            </a:pPr>
            <a:endParaRPr lang="ru-RU" dirty="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3" y="3525838"/>
            <a:ext cx="7643812" cy="310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228600"/>
            <a:ext cx="7826375" cy="1325563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FFC000"/>
                </a:solidFill>
              </a:rPr>
              <a:t>Определи тему урока.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2071688"/>
            <a:ext cx="8540750" cy="40513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Сколько цифр в математике?      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Назови наибольшее трёхзначное число.                                  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Назови наименьшее натуральное число.                             </a:t>
            </a:r>
          </a:p>
          <a:p>
            <a:pPr eaLnBrk="1" hangingPunct="1"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Найди их сумму . Какое число получили?                                  </a:t>
            </a:r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357438" y="285750"/>
            <a:ext cx="3714750" cy="1325563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C000"/>
                </a:solidFill>
              </a:rPr>
              <a:t>Тема: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341438"/>
            <a:ext cx="8358187" cy="4419600"/>
          </a:xfrm>
        </p:spPr>
        <p:txBody>
          <a:bodyPr/>
          <a:lstStyle/>
          <a:p>
            <a:pPr eaLnBrk="1" hangingPunct="1">
              <a:spcBef>
                <a:spcPct val="0"/>
              </a:spcBef>
              <a:defRPr/>
            </a:pPr>
            <a:endParaRPr lang="ru-RU" sz="2800" b="1" i="1" dirty="0" smtClean="0"/>
          </a:p>
          <a:p>
            <a:pPr eaLnBrk="1" hangingPunct="1">
              <a:spcBef>
                <a:spcPct val="0"/>
              </a:spcBef>
              <a:defRPr/>
            </a:pPr>
            <a:endParaRPr lang="ru-RU" sz="2800" b="1" i="1" dirty="0" smtClean="0"/>
          </a:p>
          <a:p>
            <a:pPr eaLnBrk="1" hangingPunct="1">
              <a:spcBef>
                <a:spcPct val="0"/>
              </a:spcBef>
              <a:defRPr/>
            </a:pPr>
            <a:endParaRPr lang="ru-RU" sz="2800" b="1" i="1" dirty="0" smtClean="0"/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4600" b="1" i="1" dirty="0" smtClean="0"/>
              <a:t> </a:t>
            </a:r>
            <a:r>
              <a:rPr lang="ru-RU" sz="4600" b="1" i="1" dirty="0" smtClean="0">
                <a:solidFill>
                  <a:schemeClr val="bg1"/>
                </a:solidFill>
              </a:rPr>
              <a:t>Четырёхзначные числа</a:t>
            </a:r>
          </a:p>
          <a:p>
            <a:pPr eaLnBrk="1" hangingPunct="1">
              <a:spcBef>
                <a:spcPct val="0"/>
              </a:spcBef>
              <a:defRPr/>
            </a:pPr>
            <a:endParaRPr lang="ru-RU" sz="4600" b="1" i="1" dirty="0" smtClean="0"/>
          </a:p>
          <a:p>
            <a:pPr eaLnBrk="1" hangingPunct="1">
              <a:spcBef>
                <a:spcPct val="0"/>
              </a:spcBef>
              <a:defRPr/>
            </a:pPr>
            <a:endParaRPr lang="ru-RU" sz="2800" dirty="0" smtClean="0"/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800" dirty="0" smtClean="0"/>
              <a:t>  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-Какие числа называются четырёхзначными?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  -Чем они отличаются от трёхзначных?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260350"/>
            <a:ext cx="8501063" cy="9144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FFC000"/>
                </a:solidFill>
              </a:rPr>
              <a:t>«</a:t>
            </a:r>
            <a:r>
              <a:rPr lang="ru-RU" sz="4000" dirty="0" err="1" smtClean="0">
                <a:solidFill>
                  <a:srgbClr val="FFC000"/>
                </a:solidFill>
              </a:rPr>
              <a:t>Отгадайкино</a:t>
            </a:r>
            <a:r>
              <a:rPr lang="ru-RU" sz="4000" dirty="0" smtClean="0">
                <a:solidFill>
                  <a:srgbClr val="FFC000"/>
                </a:solidFill>
              </a:rPr>
              <a:t>» 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1125538"/>
            <a:ext cx="8785225" cy="4017962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2315      1945      6500   2011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b="1" dirty="0" smtClean="0"/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   </a:t>
            </a:r>
            <a:r>
              <a:rPr lang="ru-RU" b="1" dirty="0" smtClean="0">
                <a:solidFill>
                  <a:srgbClr val="9999FF"/>
                </a:solidFill>
              </a:rPr>
              <a:t>1 9 6 1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dirty="0" smtClean="0"/>
              <a:t>     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        – первый полёт человека в космос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endParaRPr lang="ru-RU" b="1" dirty="0" smtClean="0"/>
          </a:p>
        </p:txBody>
      </p:sp>
      <p:pic>
        <p:nvPicPr>
          <p:cNvPr id="11268" name="Picture 2" descr="C:\Users\viki\AppData\Local\Microsoft\Windows\Temporary Internet Files\Content.IE5\M4P7N6CI\MCj04303170000[1].wm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2950" y="3328988"/>
            <a:ext cx="3321050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57375" y="2286000"/>
            <a:ext cx="4857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>
                <a:solidFill>
                  <a:srgbClr val="3333FF"/>
                </a:solidFill>
              </a:rPr>
              <a:t>= 1000 + 900 + 60 + 1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effectLst/>
            </a:endParaRPr>
          </a:p>
        </p:txBody>
      </p:sp>
      <p:pic>
        <p:nvPicPr>
          <p:cNvPr id="33796" name="Picture 10" descr="gagarin_2_1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51275" y="1557338"/>
            <a:ext cx="2879725" cy="4391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354965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2263" y="188913"/>
            <a:ext cx="2352675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C000"/>
                </a:solidFill>
              </a:rPr>
              <a:t>«</a:t>
            </a:r>
            <a:r>
              <a:rPr lang="ru-RU" dirty="0" err="1" smtClean="0">
                <a:solidFill>
                  <a:srgbClr val="FFC000"/>
                </a:solidFill>
              </a:rPr>
              <a:t>Перестройкино</a:t>
            </a:r>
            <a:r>
              <a:rPr lang="ru-RU" dirty="0" smtClean="0">
                <a:solidFill>
                  <a:srgbClr val="FFC000"/>
                </a:solidFill>
              </a:rPr>
              <a:t>»</a:t>
            </a:r>
          </a:p>
        </p:txBody>
      </p:sp>
      <p:sp>
        <p:nvSpPr>
          <p:cNvPr id="47107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</a:rPr>
              <a:t>Запишите числа в порядке возрастания и узнаете, как назывался корабль</a:t>
            </a:r>
            <a:r>
              <a:rPr lang="ru-RU" sz="2800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2300, 2500, 2100, 2600, 2200, 2400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/>
              <a:t>   </a:t>
            </a:r>
            <a:r>
              <a:rPr lang="ru-RU" sz="3600" b="1" dirty="0" smtClean="0">
                <a:solidFill>
                  <a:schemeClr val="folHlink"/>
                </a:solidFill>
              </a:rPr>
              <a:t>с       о       В      к       о      т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chemeClr val="folHlink"/>
                </a:solidFill>
              </a:rPr>
              <a:t>«Восток» </a:t>
            </a:r>
            <a:r>
              <a:rPr lang="ru-RU" sz="2800" b="1" dirty="0" smtClean="0">
                <a:solidFill>
                  <a:schemeClr val="folHlink"/>
                </a:solidFill>
              </a:rPr>
              <a:t>– первый корабль,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chemeClr val="folHlink"/>
                </a:solidFill>
              </a:rPr>
              <a:t>                  пилотируемый человеком</a:t>
            </a:r>
            <a:endParaRPr lang="ru-RU" sz="3600" b="1" dirty="0" smtClean="0">
              <a:solidFill>
                <a:schemeClr val="folHlink"/>
              </a:solidFill>
            </a:endParaRPr>
          </a:p>
        </p:txBody>
      </p:sp>
      <p:pic>
        <p:nvPicPr>
          <p:cNvPr id="10244" name="Picture 4" descr="iCAS2S1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9925" y="260350"/>
            <a:ext cx="1901825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C:\Мои документы\Мои рисунки\Вещественные\iCA9LYIO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355" t="3255" r="31818"/>
          <a:stretch>
            <a:fillRect/>
          </a:stretch>
        </p:blipFill>
        <p:spPr bwMode="auto">
          <a:xfrm>
            <a:off x="7072313" y="3143250"/>
            <a:ext cx="1785937" cy="351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Box 6"/>
          <p:cNvSpPr txBox="1">
            <a:spLocks noChangeArrowheads="1"/>
          </p:cNvSpPr>
          <p:nvPr/>
        </p:nvSpPr>
        <p:spPr bwMode="auto">
          <a:xfrm>
            <a:off x="7500938" y="4286250"/>
            <a:ext cx="100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>
                <a:solidFill>
                  <a:schemeClr val="bg1"/>
                </a:solidFill>
              </a:rPr>
              <a:t>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блака">
  <a:themeElements>
    <a:clrScheme name="Облака 2">
      <a:dk1>
        <a:srgbClr val="000066"/>
      </a:dk1>
      <a:lt1>
        <a:srgbClr val="FFFFFF"/>
      </a:lt1>
      <a:dk2>
        <a:srgbClr val="00A2DC"/>
      </a:dk2>
      <a:lt2>
        <a:srgbClr val="FFFFFF"/>
      </a:lt2>
      <a:accent1>
        <a:srgbClr val="0079A4"/>
      </a:accent1>
      <a:accent2>
        <a:srgbClr val="33CCCC"/>
      </a:accent2>
      <a:accent3>
        <a:srgbClr val="AACEEB"/>
      </a:accent3>
      <a:accent4>
        <a:srgbClr val="DADADA"/>
      </a:accent4>
      <a:accent5>
        <a:srgbClr val="AABECF"/>
      </a:accent5>
      <a:accent6>
        <a:srgbClr val="2DB9B9"/>
      </a:accent6>
      <a:hlink>
        <a:srgbClr val="FFFFCC"/>
      </a:hlink>
      <a:folHlink>
        <a:srgbClr val="FFCC00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1638</TotalTime>
  <Words>506</Words>
  <Application>Microsoft Office PowerPoint</Application>
  <PresentationFormat>Экран (4:3)</PresentationFormat>
  <Paragraphs>111</Paragraphs>
  <Slides>23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Wingdings</vt:lpstr>
      <vt:lpstr>Calibri</vt:lpstr>
      <vt:lpstr>Облака</vt:lpstr>
      <vt:lpstr> 15 марта. Классная работа.</vt:lpstr>
      <vt:lpstr>Презентация PowerPoint</vt:lpstr>
      <vt:lpstr>Ключ к разгадке</vt:lpstr>
      <vt:lpstr>Презентация PowerPoint</vt:lpstr>
      <vt:lpstr> Определи тему урока.</vt:lpstr>
      <vt:lpstr>Тема:</vt:lpstr>
      <vt:lpstr>«Отгадайкино» </vt:lpstr>
      <vt:lpstr>Презентация PowerPoint</vt:lpstr>
      <vt:lpstr>«Перестройкино»</vt:lpstr>
      <vt:lpstr>Презентация PowerPoint</vt:lpstr>
      <vt:lpstr>Презентация PowerPoint</vt:lpstr>
      <vt:lpstr>Презентация PowerPoint</vt:lpstr>
      <vt:lpstr>Что едят космонавты?</vt:lpstr>
      <vt:lpstr>«Задачкино»</vt:lpstr>
      <vt:lpstr>Презентация PowerPoint</vt:lpstr>
      <vt:lpstr>Презентация PowerPoint</vt:lpstr>
      <vt:lpstr>Попробуй  сам </vt:lpstr>
      <vt:lpstr>Презентация PowerPoint</vt:lpstr>
      <vt:lpstr>Подведём итоги …</vt:lpstr>
      <vt:lpstr>Презентация PowerPoint</vt:lpstr>
      <vt:lpstr>Презентация PowerPoint</vt:lpstr>
      <vt:lpstr>Урок математики  3 класс (авт.уч. Н.Б.Истомина)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</dc:title>
  <dc:creator>комп</dc:creator>
  <cp:lastModifiedBy>admin</cp:lastModifiedBy>
  <cp:revision>100</cp:revision>
  <dcterms:created xsi:type="dcterms:W3CDTF">2006-02-27T21:40:45Z</dcterms:created>
  <dcterms:modified xsi:type="dcterms:W3CDTF">2015-05-03T14:58:00Z</dcterms:modified>
</cp:coreProperties>
</file>