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8" r:id="rId13"/>
    <p:sldId id="267" r:id="rId14"/>
    <p:sldId id="268" r:id="rId15"/>
    <p:sldId id="272" r:id="rId16"/>
    <p:sldId id="273" r:id="rId17"/>
    <p:sldId id="274" r:id="rId18"/>
    <p:sldId id="275" r:id="rId19"/>
    <p:sldId id="276" r:id="rId20"/>
    <p:sldId id="269" r:id="rId21"/>
    <p:sldId id="271" r:id="rId22"/>
    <p:sldId id="27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E3B186-B8D4-4AF7-9D92-59044139FA8B}" type="doc">
      <dgm:prSet loTypeId="urn:microsoft.com/office/officeart/2005/8/layout/lProcess3" loCatId="process" qsTypeId="urn:microsoft.com/office/officeart/2005/8/quickstyle/simple1" qsCatId="simple" csTypeId="urn:microsoft.com/office/officeart/2005/8/colors/colorful1#1" csCatId="colorful"/>
      <dgm:spPr/>
      <dgm:t>
        <a:bodyPr/>
        <a:lstStyle/>
        <a:p>
          <a:endParaRPr lang="ru-RU"/>
        </a:p>
      </dgm:t>
    </dgm:pt>
    <dgm:pt modelId="{43BBA2B9-72F4-4E5F-8E57-9ABA2C6C230E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Психоаналитический подход</a:t>
          </a:r>
          <a:endParaRPr lang="ru-RU" dirty="0">
            <a:solidFill>
              <a:schemeClr val="tx1"/>
            </a:solidFill>
          </a:endParaRPr>
        </a:p>
      </dgm:t>
    </dgm:pt>
    <dgm:pt modelId="{147DF3CB-9999-40DE-BCF4-24F909D55AF4}" type="parTrans" cxnId="{33E7FD18-4A1D-4FC0-B2DB-0E442008E0C4}">
      <dgm:prSet/>
      <dgm:spPr/>
      <dgm:t>
        <a:bodyPr/>
        <a:lstStyle/>
        <a:p>
          <a:endParaRPr lang="ru-RU"/>
        </a:p>
      </dgm:t>
    </dgm:pt>
    <dgm:pt modelId="{7901CE54-CAC8-4738-A29B-78F7CD8D20D4}" type="sibTrans" cxnId="{33E7FD18-4A1D-4FC0-B2DB-0E442008E0C4}">
      <dgm:prSet/>
      <dgm:spPr/>
      <dgm:t>
        <a:bodyPr/>
        <a:lstStyle/>
        <a:p>
          <a:endParaRPr lang="ru-RU"/>
        </a:p>
      </dgm:t>
    </dgm:pt>
    <dgm:pt modelId="{A5D03A4A-9C92-4FB3-896B-9CDEB0A7044E}">
      <dgm:prSet/>
      <dgm:spPr/>
      <dgm:t>
        <a:bodyPr/>
        <a:lstStyle/>
        <a:p>
          <a:pPr rtl="0"/>
          <a:r>
            <a:rPr lang="ru-RU" dirty="0" err="1" smtClean="0">
              <a:solidFill>
                <a:schemeClr val="tx1"/>
              </a:solidFill>
            </a:rPr>
            <a:t>Персонологический</a:t>
          </a:r>
          <a:r>
            <a:rPr lang="ru-RU" dirty="0" smtClean="0">
              <a:solidFill>
                <a:schemeClr val="tx1"/>
              </a:solidFill>
            </a:rPr>
            <a:t>  подход</a:t>
          </a:r>
          <a:endParaRPr lang="ru-RU" dirty="0">
            <a:solidFill>
              <a:schemeClr val="tx1"/>
            </a:solidFill>
          </a:endParaRPr>
        </a:p>
      </dgm:t>
    </dgm:pt>
    <dgm:pt modelId="{BEB95E9A-BBDE-412B-AF83-05AF59424ADA}" type="parTrans" cxnId="{B398D5F7-5D5C-4E88-A47E-9EC9C35F4117}">
      <dgm:prSet/>
      <dgm:spPr/>
      <dgm:t>
        <a:bodyPr/>
        <a:lstStyle/>
        <a:p>
          <a:endParaRPr lang="ru-RU"/>
        </a:p>
      </dgm:t>
    </dgm:pt>
    <dgm:pt modelId="{31D7F4B1-D878-4E10-8B6E-EDB0FDAF4848}" type="sibTrans" cxnId="{B398D5F7-5D5C-4E88-A47E-9EC9C35F4117}">
      <dgm:prSet/>
      <dgm:spPr/>
      <dgm:t>
        <a:bodyPr/>
        <a:lstStyle/>
        <a:p>
          <a:endParaRPr lang="ru-RU"/>
        </a:p>
      </dgm:t>
    </dgm:pt>
    <dgm:pt modelId="{9B665807-1C3D-4165-A76B-89E51631696A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Ситуативный  подход</a:t>
          </a:r>
          <a:endParaRPr lang="ru-RU" dirty="0">
            <a:solidFill>
              <a:schemeClr val="tx1"/>
            </a:solidFill>
          </a:endParaRPr>
        </a:p>
      </dgm:t>
    </dgm:pt>
    <dgm:pt modelId="{FC47F31D-3761-4AB0-A3F5-BACD403ABE27}" type="parTrans" cxnId="{CC1EE849-C5A7-447C-99E9-9BC2F47901DA}">
      <dgm:prSet/>
      <dgm:spPr/>
      <dgm:t>
        <a:bodyPr/>
        <a:lstStyle/>
        <a:p>
          <a:endParaRPr lang="ru-RU"/>
        </a:p>
      </dgm:t>
    </dgm:pt>
    <dgm:pt modelId="{A5077E9D-E10A-4B53-A1B2-D3E2E339C18B}" type="sibTrans" cxnId="{CC1EE849-C5A7-447C-99E9-9BC2F47901DA}">
      <dgm:prSet/>
      <dgm:spPr/>
      <dgm:t>
        <a:bodyPr/>
        <a:lstStyle/>
        <a:p>
          <a:endParaRPr lang="ru-RU"/>
        </a:p>
      </dgm:t>
    </dgm:pt>
    <dgm:pt modelId="{D3223075-3971-4791-985F-DE11845D9E3F}" type="pres">
      <dgm:prSet presAssocID="{C3E3B186-B8D4-4AF7-9D92-59044139FA8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33E999E-07C4-4F59-B895-39D6B020F25D}" type="pres">
      <dgm:prSet presAssocID="{43BBA2B9-72F4-4E5F-8E57-9ABA2C6C230E}" presName="horFlow" presStyleCnt="0"/>
      <dgm:spPr/>
    </dgm:pt>
    <dgm:pt modelId="{001D8D3A-75EF-4626-9011-55FF277D7091}" type="pres">
      <dgm:prSet presAssocID="{43BBA2B9-72F4-4E5F-8E57-9ABA2C6C230E}" presName="bigChev" presStyleLbl="node1" presStyleIdx="0" presStyleCnt="3"/>
      <dgm:spPr/>
      <dgm:t>
        <a:bodyPr/>
        <a:lstStyle/>
        <a:p>
          <a:endParaRPr lang="ru-RU"/>
        </a:p>
      </dgm:t>
    </dgm:pt>
    <dgm:pt modelId="{6CC1069C-87A1-42AB-9870-D13E50994DA0}" type="pres">
      <dgm:prSet presAssocID="{43BBA2B9-72F4-4E5F-8E57-9ABA2C6C230E}" presName="vSp" presStyleCnt="0"/>
      <dgm:spPr/>
    </dgm:pt>
    <dgm:pt modelId="{33E4AEF1-462B-47F8-809F-40BE5BF2543D}" type="pres">
      <dgm:prSet presAssocID="{A5D03A4A-9C92-4FB3-896B-9CDEB0A7044E}" presName="horFlow" presStyleCnt="0"/>
      <dgm:spPr/>
    </dgm:pt>
    <dgm:pt modelId="{E337D2CB-E9E1-4F10-B0BB-54F8EB3EF645}" type="pres">
      <dgm:prSet presAssocID="{A5D03A4A-9C92-4FB3-896B-9CDEB0A7044E}" presName="bigChev" presStyleLbl="node1" presStyleIdx="1" presStyleCnt="3"/>
      <dgm:spPr/>
      <dgm:t>
        <a:bodyPr/>
        <a:lstStyle/>
        <a:p>
          <a:endParaRPr lang="ru-RU"/>
        </a:p>
      </dgm:t>
    </dgm:pt>
    <dgm:pt modelId="{9362435C-C82F-468A-9ECE-AD19F07E208D}" type="pres">
      <dgm:prSet presAssocID="{A5D03A4A-9C92-4FB3-896B-9CDEB0A7044E}" presName="vSp" presStyleCnt="0"/>
      <dgm:spPr/>
    </dgm:pt>
    <dgm:pt modelId="{82794AC2-AD8F-4951-B75C-6DEEA60CA00B}" type="pres">
      <dgm:prSet presAssocID="{9B665807-1C3D-4165-A76B-89E51631696A}" presName="horFlow" presStyleCnt="0"/>
      <dgm:spPr/>
    </dgm:pt>
    <dgm:pt modelId="{0EFA0337-4BE2-4A28-B8C5-F82183BAB827}" type="pres">
      <dgm:prSet presAssocID="{9B665807-1C3D-4165-A76B-89E51631696A}" presName="bigChev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B398D5F7-5D5C-4E88-A47E-9EC9C35F4117}" srcId="{C3E3B186-B8D4-4AF7-9D92-59044139FA8B}" destId="{A5D03A4A-9C92-4FB3-896B-9CDEB0A7044E}" srcOrd="1" destOrd="0" parTransId="{BEB95E9A-BBDE-412B-AF83-05AF59424ADA}" sibTransId="{31D7F4B1-D878-4E10-8B6E-EDB0FDAF4848}"/>
    <dgm:cxn modelId="{4E747782-D749-4B75-BDAD-562923AC85B2}" type="presOf" srcId="{43BBA2B9-72F4-4E5F-8E57-9ABA2C6C230E}" destId="{001D8D3A-75EF-4626-9011-55FF277D7091}" srcOrd="0" destOrd="0" presId="urn:microsoft.com/office/officeart/2005/8/layout/lProcess3"/>
    <dgm:cxn modelId="{33E7FD18-4A1D-4FC0-B2DB-0E442008E0C4}" srcId="{C3E3B186-B8D4-4AF7-9D92-59044139FA8B}" destId="{43BBA2B9-72F4-4E5F-8E57-9ABA2C6C230E}" srcOrd="0" destOrd="0" parTransId="{147DF3CB-9999-40DE-BCF4-24F909D55AF4}" sibTransId="{7901CE54-CAC8-4738-A29B-78F7CD8D20D4}"/>
    <dgm:cxn modelId="{06BFAF86-DF86-454D-A9AB-25F0E07921DB}" type="presOf" srcId="{C3E3B186-B8D4-4AF7-9D92-59044139FA8B}" destId="{D3223075-3971-4791-985F-DE11845D9E3F}" srcOrd="0" destOrd="0" presId="urn:microsoft.com/office/officeart/2005/8/layout/lProcess3"/>
    <dgm:cxn modelId="{C65F611F-4A4F-4758-A826-6DBCF6542CC8}" type="presOf" srcId="{9B665807-1C3D-4165-A76B-89E51631696A}" destId="{0EFA0337-4BE2-4A28-B8C5-F82183BAB827}" srcOrd="0" destOrd="0" presId="urn:microsoft.com/office/officeart/2005/8/layout/lProcess3"/>
    <dgm:cxn modelId="{CC1EE849-C5A7-447C-99E9-9BC2F47901DA}" srcId="{C3E3B186-B8D4-4AF7-9D92-59044139FA8B}" destId="{9B665807-1C3D-4165-A76B-89E51631696A}" srcOrd="2" destOrd="0" parTransId="{FC47F31D-3761-4AB0-A3F5-BACD403ABE27}" sibTransId="{A5077E9D-E10A-4B53-A1B2-D3E2E339C18B}"/>
    <dgm:cxn modelId="{CEEAC317-F38E-45F0-A3DF-230D0E9FCD27}" type="presOf" srcId="{A5D03A4A-9C92-4FB3-896B-9CDEB0A7044E}" destId="{E337D2CB-E9E1-4F10-B0BB-54F8EB3EF645}" srcOrd="0" destOrd="0" presId="urn:microsoft.com/office/officeart/2005/8/layout/lProcess3"/>
    <dgm:cxn modelId="{D9CC68DC-C898-4D76-B471-167056046BE7}" type="presParOf" srcId="{D3223075-3971-4791-985F-DE11845D9E3F}" destId="{E33E999E-07C4-4F59-B895-39D6B020F25D}" srcOrd="0" destOrd="0" presId="urn:microsoft.com/office/officeart/2005/8/layout/lProcess3"/>
    <dgm:cxn modelId="{8B28D945-2FD3-45B6-974C-D4AD539C078D}" type="presParOf" srcId="{E33E999E-07C4-4F59-B895-39D6B020F25D}" destId="{001D8D3A-75EF-4626-9011-55FF277D7091}" srcOrd="0" destOrd="0" presId="urn:microsoft.com/office/officeart/2005/8/layout/lProcess3"/>
    <dgm:cxn modelId="{3DE237FB-0C5E-402A-BD43-4FCE73CD8D6A}" type="presParOf" srcId="{D3223075-3971-4791-985F-DE11845D9E3F}" destId="{6CC1069C-87A1-42AB-9870-D13E50994DA0}" srcOrd="1" destOrd="0" presId="urn:microsoft.com/office/officeart/2005/8/layout/lProcess3"/>
    <dgm:cxn modelId="{F763334C-296C-431C-8571-D079209A7FAA}" type="presParOf" srcId="{D3223075-3971-4791-985F-DE11845D9E3F}" destId="{33E4AEF1-462B-47F8-809F-40BE5BF2543D}" srcOrd="2" destOrd="0" presId="urn:microsoft.com/office/officeart/2005/8/layout/lProcess3"/>
    <dgm:cxn modelId="{7511C137-2AA9-479C-B64F-DD8460A2B6F2}" type="presParOf" srcId="{33E4AEF1-462B-47F8-809F-40BE5BF2543D}" destId="{E337D2CB-E9E1-4F10-B0BB-54F8EB3EF645}" srcOrd="0" destOrd="0" presId="urn:microsoft.com/office/officeart/2005/8/layout/lProcess3"/>
    <dgm:cxn modelId="{F2A64194-17EB-4FC6-823A-1215BF14BD4B}" type="presParOf" srcId="{D3223075-3971-4791-985F-DE11845D9E3F}" destId="{9362435C-C82F-468A-9ECE-AD19F07E208D}" srcOrd="3" destOrd="0" presId="urn:microsoft.com/office/officeart/2005/8/layout/lProcess3"/>
    <dgm:cxn modelId="{7C24BAC7-D669-4D6A-80E3-859C9ECF4D23}" type="presParOf" srcId="{D3223075-3971-4791-985F-DE11845D9E3F}" destId="{82794AC2-AD8F-4951-B75C-6DEEA60CA00B}" srcOrd="4" destOrd="0" presId="urn:microsoft.com/office/officeart/2005/8/layout/lProcess3"/>
    <dgm:cxn modelId="{9EFF4F25-8FD0-48FB-834E-8F2E6417FEB2}" type="presParOf" srcId="{82794AC2-AD8F-4951-B75C-6DEEA60CA00B}" destId="{0EFA0337-4BE2-4A28-B8C5-F82183BAB827}" srcOrd="0" destOrd="0" presId="urn:microsoft.com/office/officeart/2005/8/layout/lProcess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673B8E-0438-4C82-9BDF-F2B480389D45}" type="doc">
      <dgm:prSet loTypeId="urn:microsoft.com/office/officeart/2005/8/layout/cycle2" loCatId="cycle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283C9DB3-9AF5-42B2-97FA-53772C2D0FCC}">
      <dgm:prSet phldrT="[Текст]" custT="1"/>
      <dgm:spPr/>
      <dgm:t>
        <a:bodyPr/>
        <a:lstStyle/>
        <a:p>
          <a:r>
            <a:rPr lang="ru-RU" sz="1400" dirty="0" smtClean="0"/>
            <a:t>Внезапное лидерство</a:t>
          </a:r>
          <a:endParaRPr lang="ru-RU" sz="1400" dirty="0"/>
        </a:p>
      </dgm:t>
    </dgm:pt>
    <dgm:pt modelId="{CAB3ED40-51F5-4171-A6AE-E98A9B918440}" type="parTrans" cxnId="{1CF292DD-0B01-43AD-A752-6EC7F02A5855}">
      <dgm:prSet/>
      <dgm:spPr/>
      <dgm:t>
        <a:bodyPr/>
        <a:lstStyle/>
        <a:p>
          <a:endParaRPr lang="ru-RU"/>
        </a:p>
      </dgm:t>
    </dgm:pt>
    <dgm:pt modelId="{CAAD5CE9-709C-4DA3-A763-E73EF9492768}" type="sibTrans" cxnId="{1CF292DD-0B01-43AD-A752-6EC7F02A5855}">
      <dgm:prSet/>
      <dgm:spPr/>
      <dgm:t>
        <a:bodyPr/>
        <a:lstStyle/>
        <a:p>
          <a:endParaRPr lang="ru-RU"/>
        </a:p>
      </dgm:t>
    </dgm:pt>
    <dgm:pt modelId="{942F0F43-E5CE-4620-90B7-7D0F97C0F279}">
      <dgm:prSet phldrT="[Текст]" custT="1"/>
      <dgm:spPr/>
      <dgm:t>
        <a:bodyPr/>
        <a:lstStyle/>
        <a:p>
          <a:r>
            <a:rPr lang="ru-RU" sz="1400" dirty="0" smtClean="0"/>
            <a:t>Негласное лидерство</a:t>
          </a:r>
          <a:endParaRPr lang="ru-RU" sz="1400" dirty="0"/>
        </a:p>
      </dgm:t>
    </dgm:pt>
    <dgm:pt modelId="{42916E85-BE89-461A-944F-CB50942D7B10}" type="parTrans" cxnId="{25C48DD4-F910-4846-8E46-0EFD38174304}">
      <dgm:prSet/>
      <dgm:spPr/>
      <dgm:t>
        <a:bodyPr/>
        <a:lstStyle/>
        <a:p>
          <a:endParaRPr lang="ru-RU"/>
        </a:p>
      </dgm:t>
    </dgm:pt>
    <dgm:pt modelId="{E424F9BB-F10B-4D0A-AAC5-F74D59A13C70}" type="sibTrans" cxnId="{25C48DD4-F910-4846-8E46-0EFD38174304}">
      <dgm:prSet/>
      <dgm:spPr/>
      <dgm:t>
        <a:bodyPr/>
        <a:lstStyle/>
        <a:p>
          <a:endParaRPr lang="ru-RU"/>
        </a:p>
      </dgm:t>
    </dgm:pt>
    <dgm:pt modelId="{90819ED2-4AF5-412C-A257-05F8E4D60EDF}">
      <dgm:prSet phldrT="[Текст]" custT="1"/>
      <dgm:spPr/>
      <dgm:t>
        <a:bodyPr/>
        <a:lstStyle/>
        <a:p>
          <a:r>
            <a:rPr lang="ru-RU" sz="1400" dirty="0" smtClean="0"/>
            <a:t>Харизматическое лидерство</a:t>
          </a:r>
          <a:endParaRPr lang="ru-RU" sz="1400" dirty="0"/>
        </a:p>
      </dgm:t>
    </dgm:pt>
    <dgm:pt modelId="{87583F46-41ED-45ED-85EA-5323E1FD20DB}" type="parTrans" cxnId="{B50FF16B-05B0-46AC-9E7D-70A914839148}">
      <dgm:prSet/>
      <dgm:spPr/>
      <dgm:t>
        <a:bodyPr/>
        <a:lstStyle/>
        <a:p>
          <a:endParaRPr lang="ru-RU"/>
        </a:p>
      </dgm:t>
    </dgm:pt>
    <dgm:pt modelId="{26063E7A-2063-4E05-A959-13978921E76D}" type="sibTrans" cxnId="{B50FF16B-05B0-46AC-9E7D-70A914839148}">
      <dgm:prSet/>
      <dgm:spPr/>
      <dgm:t>
        <a:bodyPr/>
        <a:lstStyle/>
        <a:p>
          <a:endParaRPr lang="ru-RU"/>
        </a:p>
      </dgm:t>
    </dgm:pt>
    <dgm:pt modelId="{86A37F06-FDE5-47FD-B1AC-D0AE242E6997}" type="pres">
      <dgm:prSet presAssocID="{67673B8E-0438-4C82-9BDF-F2B480389D4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C44E50-A7A5-4202-88F4-FC39F7E9FFE6}" type="pres">
      <dgm:prSet presAssocID="{283C9DB3-9AF5-42B2-97FA-53772C2D0FC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7DAFA3-372E-4BD6-A0CE-92B6D022FCDF}" type="pres">
      <dgm:prSet presAssocID="{CAAD5CE9-709C-4DA3-A763-E73EF9492768}" presName="sibTrans" presStyleLbl="sibTrans2D1" presStyleIdx="0" presStyleCnt="3"/>
      <dgm:spPr/>
      <dgm:t>
        <a:bodyPr/>
        <a:lstStyle/>
        <a:p>
          <a:endParaRPr lang="ru-RU"/>
        </a:p>
      </dgm:t>
    </dgm:pt>
    <dgm:pt modelId="{E097464A-A683-4EF3-AFFE-C4E224437693}" type="pres">
      <dgm:prSet presAssocID="{CAAD5CE9-709C-4DA3-A763-E73EF9492768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2616E319-606A-41ED-AD1A-C1303A1421BD}" type="pres">
      <dgm:prSet presAssocID="{942F0F43-E5CE-4620-90B7-7D0F97C0F27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A9C2AC-CD83-4F4A-B5CB-98CB5C444E6D}" type="pres">
      <dgm:prSet presAssocID="{E424F9BB-F10B-4D0A-AAC5-F74D59A13C70}" presName="sibTrans" presStyleLbl="sibTrans2D1" presStyleIdx="1" presStyleCnt="3"/>
      <dgm:spPr/>
      <dgm:t>
        <a:bodyPr/>
        <a:lstStyle/>
        <a:p>
          <a:endParaRPr lang="ru-RU"/>
        </a:p>
      </dgm:t>
    </dgm:pt>
    <dgm:pt modelId="{7EC3B5D0-1946-4B64-8F5D-DF5636C8D52F}" type="pres">
      <dgm:prSet presAssocID="{E424F9BB-F10B-4D0A-AAC5-F74D59A13C70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DD80B1FF-153A-48C7-91E9-49723301A66E}" type="pres">
      <dgm:prSet presAssocID="{90819ED2-4AF5-412C-A257-05F8E4D60ED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44197A-4A04-429D-9667-DA2E40ACC84C}" type="pres">
      <dgm:prSet presAssocID="{26063E7A-2063-4E05-A959-13978921E76D}" presName="sibTrans" presStyleLbl="sibTrans2D1" presStyleIdx="2" presStyleCnt="3"/>
      <dgm:spPr/>
      <dgm:t>
        <a:bodyPr/>
        <a:lstStyle/>
        <a:p>
          <a:endParaRPr lang="ru-RU"/>
        </a:p>
      </dgm:t>
    </dgm:pt>
    <dgm:pt modelId="{0CE83614-E3F9-4633-9287-5CC71753EC42}" type="pres">
      <dgm:prSet presAssocID="{26063E7A-2063-4E05-A959-13978921E76D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40CB5018-886D-492F-8F41-7982DF50B87F}" type="presOf" srcId="{E424F9BB-F10B-4D0A-AAC5-F74D59A13C70}" destId="{8EA9C2AC-CD83-4F4A-B5CB-98CB5C444E6D}" srcOrd="0" destOrd="0" presId="urn:microsoft.com/office/officeart/2005/8/layout/cycle2"/>
    <dgm:cxn modelId="{72875A83-18A6-4659-8312-32FB43A1C9AB}" type="presOf" srcId="{90819ED2-4AF5-412C-A257-05F8E4D60EDF}" destId="{DD80B1FF-153A-48C7-91E9-49723301A66E}" srcOrd="0" destOrd="0" presId="urn:microsoft.com/office/officeart/2005/8/layout/cycle2"/>
    <dgm:cxn modelId="{FFA71020-6607-4176-AFFD-7F384BB1E1FF}" type="presOf" srcId="{26063E7A-2063-4E05-A959-13978921E76D}" destId="{5D44197A-4A04-429D-9667-DA2E40ACC84C}" srcOrd="0" destOrd="0" presId="urn:microsoft.com/office/officeart/2005/8/layout/cycle2"/>
    <dgm:cxn modelId="{1CF292DD-0B01-43AD-A752-6EC7F02A5855}" srcId="{67673B8E-0438-4C82-9BDF-F2B480389D45}" destId="{283C9DB3-9AF5-42B2-97FA-53772C2D0FCC}" srcOrd="0" destOrd="0" parTransId="{CAB3ED40-51F5-4171-A6AE-E98A9B918440}" sibTransId="{CAAD5CE9-709C-4DA3-A763-E73EF9492768}"/>
    <dgm:cxn modelId="{C960F7AD-A1C1-4DFD-BA5A-5E6EC8A2BC0E}" type="presOf" srcId="{CAAD5CE9-709C-4DA3-A763-E73EF9492768}" destId="{797DAFA3-372E-4BD6-A0CE-92B6D022FCDF}" srcOrd="0" destOrd="0" presId="urn:microsoft.com/office/officeart/2005/8/layout/cycle2"/>
    <dgm:cxn modelId="{973D015F-7F07-40C3-960C-A3DC59757FF7}" type="presOf" srcId="{67673B8E-0438-4C82-9BDF-F2B480389D45}" destId="{86A37F06-FDE5-47FD-B1AC-D0AE242E6997}" srcOrd="0" destOrd="0" presId="urn:microsoft.com/office/officeart/2005/8/layout/cycle2"/>
    <dgm:cxn modelId="{B50FF16B-05B0-46AC-9E7D-70A914839148}" srcId="{67673B8E-0438-4C82-9BDF-F2B480389D45}" destId="{90819ED2-4AF5-412C-A257-05F8E4D60EDF}" srcOrd="2" destOrd="0" parTransId="{87583F46-41ED-45ED-85EA-5323E1FD20DB}" sibTransId="{26063E7A-2063-4E05-A959-13978921E76D}"/>
    <dgm:cxn modelId="{66784C89-AD8A-498D-A6C7-00D111986FA5}" type="presOf" srcId="{E424F9BB-F10B-4D0A-AAC5-F74D59A13C70}" destId="{7EC3B5D0-1946-4B64-8F5D-DF5636C8D52F}" srcOrd="1" destOrd="0" presId="urn:microsoft.com/office/officeart/2005/8/layout/cycle2"/>
    <dgm:cxn modelId="{2444F35C-E106-416C-8635-8FB05D9CA272}" type="presOf" srcId="{26063E7A-2063-4E05-A959-13978921E76D}" destId="{0CE83614-E3F9-4633-9287-5CC71753EC42}" srcOrd="1" destOrd="0" presId="urn:microsoft.com/office/officeart/2005/8/layout/cycle2"/>
    <dgm:cxn modelId="{25C48DD4-F910-4846-8E46-0EFD38174304}" srcId="{67673B8E-0438-4C82-9BDF-F2B480389D45}" destId="{942F0F43-E5CE-4620-90B7-7D0F97C0F279}" srcOrd="1" destOrd="0" parTransId="{42916E85-BE89-461A-944F-CB50942D7B10}" sibTransId="{E424F9BB-F10B-4D0A-AAC5-F74D59A13C70}"/>
    <dgm:cxn modelId="{A28DE2B6-9ADE-4C7F-9846-EF147DC29E0F}" type="presOf" srcId="{942F0F43-E5CE-4620-90B7-7D0F97C0F279}" destId="{2616E319-606A-41ED-AD1A-C1303A1421BD}" srcOrd="0" destOrd="0" presId="urn:microsoft.com/office/officeart/2005/8/layout/cycle2"/>
    <dgm:cxn modelId="{D80DBEC2-99E8-41BE-AA15-A7D138D5734F}" type="presOf" srcId="{CAAD5CE9-709C-4DA3-A763-E73EF9492768}" destId="{E097464A-A683-4EF3-AFFE-C4E224437693}" srcOrd="1" destOrd="0" presId="urn:microsoft.com/office/officeart/2005/8/layout/cycle2"/>
    <dgm:cxn modelId="{D9C634E4-C179-47F1-9EA5-05B85CE66E44}" type="presOf" srcId="{283C9DB3-9AF5-42B2-97FA-53772C2D0FCC}" destId="{06C44E50-A7A5-4202-88F4-FC39F7E9FFE6}" srcOrd="0" destOrd="0" presId="urn:microsoft.com/office/officeart/2005/8/layout/cycle2"/>
    <dgm:cxn modelId="{E74BAAFB-813B-4CB0-BFB2-2F4506C31058}" type="presParOf" srcId="{86A37F06-FDE5-47FD-B1AC-D0AE242E6997}" destId="{06C44E50-A7A5-4202-88F4-FC39F7E9FFE6}" srcOrd="0" destOrd="0" presId="urn:microsoft.com/office/officeart/2005/8/layout/cycle2"/>
    <dgm:cxn modelId="{F73276EC-A7DC-4C0D-8B0D-40BB551D9FBF}" type="presParOf" srcId="{86A37F06-FDE5-47FD-B1AC-D0AE242E6997}" destId="{797DAFA3-372E-4BD6-A0CE-92B6D022FCDF}" srcOrd="1" destOrd="0" presId="urn:microsoft.com/office/officeart/2005/8/layout/cycle2"/>
    <dgm:cxn modelId="{9B8261AC-95EB-4682-B700-6147EBB4ABE6}" type="presParOf" srcId="{797DAFA3-372E-4BD6-A0CE-92B6D022FCDF}" destId="{E097464A-A683-4EF3-AFFE-C4E224437693}" srcOrd="0" destOrd="0" presId="urn:microsoft.com/office/officeart/2005/8/layout/cycle2"/>
    <dgm:cxn modelId="{53D2022D-9FBC-4D32-9E47-46309629E2AE}" type="presParOf" srcId="{86A37F06-FDE5-47FD-B1AC-D0AE242E6997}" destId="{2616E319-606A-41ED-AD1A-C1303A1421BD}" srcOrd="2" destOrd="0" presId="urn:microsoft.com/office/officeart/2005/8/layout/cycle2"/>
    <dgm:cxn modelId="{139FFCE5-0B33-430D-981F-C6BB774458B1}" type="presParOf" srcId="{86A37F06-FDE5-47FD-B1AC-D0AE242E6997}" destId="{8EA9C2AC-CD83-4F4A-B5CB-98CB5C444E6D}" srcOrd="3" destOrd="0" presId="urn:microsoft.com/office/officeart/2005/8/layout/cycle2"/>
    <dgm:cxn modelId="{91D9D861-70D9-4A29-A724-A64B4C73461B}" type="presParOf" srcId="{8EA9C2AC-CD83-4F4A-B5CB-98CB5C444E6D}" destId="{7EC3B5D0-1946-4B64-8F5D-DF5636C8D52F}" srcOrd="0" destOrd="0" presId="urn:microsoft.com/office/officeart/2005/8/layout/cycle2"/>
    <dgm:cxn modelId="{AD568C9B-B190-4814-96AF-24146B707D95}" type="presParOf" srcId="{86A37F06-FDE5-47FD-B1AC-D0AE242E6997}" destId="{DD80B1FF-153A-48C7-91E9-49723301A66E}" srcOrd="4" destOrd="0" presId="urn:microsoft.com/office/officeart/2005/8/layout/cycle2"/>
    <dgm:cxn modelId="{95117B99-FFAD-4B58-AEC9-10741D9ECE92}" type="presParOf" srcId="{86A37F06-FDE5-47FD-B1AC-D0AE242E6997}" destId="{5D44197A-4A04-429D-9667-DA2E40ACC84C}" srcOrd="5" destOrd="0" presId="urn:microsoft.com/office/officeart/2005/8/layout/cycle2"/>
    <dgm:cxn modelId="{44AC17DB-1F98-4729-9435-62F2A64568D8}" type="presParOf" srcId="{5D44197A-4A04-429D-9667-DA2E40ACC84C}" destId="{0CE83614-E3F9-4633-9287-5CC71753EC42}" srcOrd="0" destOrd="0" presId="urn:microsoft.com/office/officeart/2005/8/layout/cycle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9BC3C4-0999-4829-B15D-27431528DDB2}" type="doc">
      <dgm:prSet loTypeId="urn:microsoft.com/office/officeart/2005/8/layout/chevron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E8022333-382F-472F-899A-49819E91F0BA}">
      <dgm:prSet phldrT="[Текст]"/>
      <dgm:spPr/>
      <dgm:t>
        <a:bodyPr/>
        <a:lstStyle/>
        <a:p>
          <a:r>
            <a:rPr lang="ru-RU" dirty="0" smtClean="0"/>
            <a:t>«Сердце класса»</a:t>
          </a:r>
          <a:endParaRPr lang="ru-RU" dirty="0"/>
        </a:p>
      </dgm:t>
    </dgm:pt>
    <dgm:pt modelId="{C72B7DAA-CC75-4C17-BBCD-6F124C024338}" type="parTrans" cxnId="{1D338AE8-43C8-4A14-9EDA-F439738AE12B}">
      <dgm:prSet/>
      <dgm:spPr/>
      <dgm:t>
        <a:bodyPr/>
        <a:lstStyle/>
        <a:p>
          <a:endParaRPr lang="ru-RU"/>
        </a:p>
      </dgm:t>
    </dgm:pt>
    <dgm:pt modelId="{637590FD-B92E-4CA6-979A-2E22F7B041AF}" type="sibTrans" cxnId="{1D338AE8-43C8-4A14-9EDA-F439738AE12B}">
      <dgm:prSet/>
      <dgm:spPr/>
      <dgm:t>
        <a:bodyPr/>
        <a:lstStyle/>
        <a:p>
          <a:endParaRPr lang="ru-RU"/>
        </a:p>
      </dgm:t>
    </dgm:pt>
    <dgm:pt modelId="{FB071375-2227-4699-8826-1AFD40039BA8}">
      <dgm:prSet phldrT="[Текст]"/>
      <dgm:spPr/>
      <dgm:t>
        <a:bodyPr/>
        <a:lstStyle/>
        <a:p>
          <a:r>
            <a:rPr lang="ru-RU" dirty="0" smtClean="0"/>
            <a:t>Эмоциональный компонент</a:t>
          </a:r>
          <a:endParaRPr lang="ru-RU" dirty="0"/>
        </a:p>
      </dgm:t>
    </dgm:pt>
    <dgm:pt modelId="{F8A20883-732A-4768-A9FE-20F4DDEC5B71}" type="parTrans" cxnId="{4CAF06FE-7BC9-4371-861A-AA24C9E2754F}">
      <dgm:prSet/>
      <dgm:spPr/>
      <dgm:t>
        <a:bodyPr/>
        <a:lstStyle/>
        <a:p>
          <a:endParaRPr lang="ru-RU"/>
        </a:p>
      </dgm:t>
    </dgm:pt>
    <dgm:pt modelId="{622E2543-0D99-495C-B6D0-7737D351F250}" type="sibTrans" cxnId="{4CAF06FE-7BC9-4371-861A-AA24C9E2754F}">
      <dgm:prSet/>
      <dgm:spPr/>
      <dgm:t>
        <a:bodyPr/>
        <a:lstStyle/>
        <a:p>
          <a:endParaRPr lang="ru-RU"/>
        </a:p>
      </dgm:t>
    </dgm:pt>
    <dgm:pt modelId="{B67AEC6A-B3D3-4C5F-B8A6-A4DB5848B029}">
      <dgm:prSet phldrT="[Текст]"/>
      <dgm:spPr/>
      <dgm:t>
        <a:bodyPr/>
        <a:lstStyle/>
        <a:p>
          <a:r>
            <a:rPr lang="ru-RU" dirty="0" smtClean="0"/>
            <a:t>«Руки класса»</a:t>
          </a:r>
          <a:endParaRPr lang="ru-RU" dirty="0"/>
        </a:p>
      </dgm:t>
    </dgm:pt>
    <dgm:pt modelId="{919F9C94-27F3-41E7-83A6-B1C1009C56FA}" type="parTrans" cxnId="{AEC53233-6519-4600-92AE-89C7F961C1E0}">
      <dgm:prSet/>
      <dgm:spPr/>
      <dgm:t>
        <a:bodyPr/>
        <a:lstStyle/>
        <a:p>
          <a:endParaRPr lang="ru-RU"/>
        </a:p>
      </dgm:t>
    </dgm:pt>
    <dgm:pt modelId="{47D32FC9-5ED6-4A2B-8E3F-162FBEA9378B}" type="sibTrans" cxnId="{AEC53233-6519-4600-92AE-89C7F961C1E0}">
      <dgm:prSet/>
      <dgm:spPr/>
      <dgm:t>
        <a:bodyPr/>
        <a:lstStyle/>
        <a:p>
          <a:endParaRPr lang="ru-RU"/>
        </a:p>
      </dgm:t>
    </dgm:pt>
    <dgm:pt modelId="{FB54419D-3EC0-4677-A132-31B4DAA064DC}">
      <dgm:prSet phldrT="[Текст]"/>
      <dgm:spPr/>
      <dgm:t>
        <a:bodyPr/>
        <a:lstStyle/>
        <a:p>
          <a:r>
            <a:rPr lang="ru-RU" dirty="0" smtClean="0"/>
            <a:t>Инструментальный компонент</a:t>
          </a:r>
          <a:endParaRPr lang="ru-RU" dirty="0"/>
        </a:p>
      </dgm:t>
    </dgm:pt>
    <dgm:pt modelId="{03461A2B-3CD2-4715-8309-39562046F2B4}" type="parTrans" cxnId="{0E6414C7-4873-41BA-9B3D-B15DA3134C8C}">
      <dgm:prSet/>
      <dgm:spPr/>
      <dgm:t>
        <a:bodyPr/>
        <a:lstStyle/>
        <a:p>
          <a:endParaRPr lang="ru-RU"/>
        </a:p>
      </dgm:t>
    </dgm:pt>
    <dgm:pt modelId="{98A996C4-0701-497C-8FE3-7A5B725D0BA2}" type="sibTrans" cxnId="{0E6414C7-4873-41BA-9B3D-B15DA3134C8C}">
      <dgm:prSet/>
      <dgm:spPr/>
      <dgm:t>
        <a:bodyPr/>
        <a:lstStyle/>
        <a:p>
          <a:endParaRPr lang="ru-RU"/>
        </a:p>
      </dgm:t>
    </dgm:pt>
    <dgm:pt modelId="{355D2596-D080-45C3-B7CD-EED6D48D6CCC}">
      <dgm:prSet phldrT="[Текст]"/>
      <dgm:spPr/>
      <dgm:t>
        <a:bodyPr/>
        <a:lstStyle/>
        <a:p>
          <a:r>
            <a:rPr lang="ru-RU" dirty="0" smtClean="0"/>
            <a:t>«Мозг класса»</a:t>
          </a:r>
          <a:endParaRPr lang="ru-RU" dirty="0"/>
        </a:p>
      </dgm:t>
    </dgm:pt>
    <dgm:pt modelId="{10586728-D16F-4C73-9116-FD19F0B7C91C}" type="parTrans" cxnId="{E0BE96EE-2916-4F04-95B7-E60D710F0195}">
      <dgm:prSet/>
      <dgm:spPr/>
      <dgm:t>
        <a:bodyPr/>
        <a:lstStyle/>
        <a:p>
          <a:endParaRPr lang="ru-RU"/>
        </a:p>
      </dgm:t>
    </dgm:pt>
    <dgm:pt modelId="{F6D7C277-5B82-4D74-A5AA-8935B57F2ABC}" type="sibTrans" cxnId="{E0BE96EE-2916-4F04-95B7-E60D710F0195}">
      <dgm:prSet/>
      <dgm:spPr/>
      <dgm:t>
        <a:bodyPr/>
        <a:lstStyle/>
        <a:p>
          <a:endParaRPr lang="ru-RU"/>
        </a:p>
      </dgm:t>
    </dgm:pt>
    <dgm:pt modelId="{5F1C6521-CC7C-4AFE-A696-E3B3DA2599A6}">
      <dgm:prSet phldrT="[Текст]"/>
      <dgm:spPr/>
      <dgm:t>
        <a:bodyPr/>
        <a:lstStyle/>
        <a:p>
          <a:r>
            <a:rPr lang="ru-RU" dirty="0" smtClean="0"/>
            <a:t>Информационный компонент</a:t>
          </a:r>
          <a:endParaRPr lang="ru-RU" dirty="0"/>
        </a:p>
      </dgm:t>
    </dgm:pt>
    <dgm:pt modelId="{9EC52A5B-746C-4DF5-A1C6-DA0D814E90F2}" type="parTrans" cxnId="{C10024E7-D5AA-4518-BE7C-30A5121D2B12}">
      <dgm:prSet/>
      <dgm:spPr/>
      <dgm:t>
        <a:bodyPr/>
        <a:lstStyle/>
        <a:p>
          <a:endParaRPr lang="ru-RU"/>
        </a:p>
      </dgm:t>
    </dgm:pt>
    <dgm:pt modelId="{BC850485-13E1-49C7-B187-E78878C0AA06}" type="sibTrans" cxnId="{C10024E7-D5AA-4518-BE7C-30A5121D2B12}">
      <dgm:prSet/>
      <dgm:spPr/>
      <dgm:t>
        <a:bodyPr/>
        <a:lstStyle/>
        <a:p>
          <a:endParaRPr lang="ru-RU"/>
        </a:p>
      </dgm:t>
    </dgm:pt>
    <dgm:pt modelId="{90829620-F9E7-4C63-9523-82533E30D6A0}" type="pres">
      <dgm:prSet presAssocID="{D19BC3C4-0999-4829-B15D-27431528DDB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8F08BC-5100-4A3F-8561-F429FBE37D3B}" type="pres">
      <dgm:prSet presAssocID="{E8022333-382F-472F-899A-49819E91F0BA}" presName="composite" presStyleCnt="0"/>
      <dgm:spPr/>
      <dgm:t>
        <a:bodyPr/>
        <a:lstStyle/>
        <a:p>
          <a:endParaRPr lang="ru-RU"/>
        </a:p>
      </dgm:t>
    </dgm:pt>
    <dgm:pt modelId="{A6E3811F-4963-40D2-A49F-69D1CE17BE7A}" type="pres">
      <dgm:prSet presAssocID="{E8022333-382F-472F-899A-49819E91F0B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B6606F-22E6-412F-9A5A-85FDBEBE6E6F}" type="pres">
      <dgm:prSet presAssocID="{E8022333-382F-472F-899A-49819E91F0B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50F4C8-491D-4CB6-8ECD-FC6439C8CD22}" type="pres">
      <dgm:prSet presAssocID="{637590FD-B92E-4CA6-979A-2E22F7B041AF}" presName="sp" presStyleCnt="0"/>
      <dgm:spPr/>
      <dgm:t>
        <a:bodyPr/>
        <a:lstStyle/>
        <a:p>
          <a:endParaRPr lang="ru-RU"/>
        </a:p>
      </dgm:t>
    </dgm:pt>
    <dgm:pt modelId="{2025312C-3F55-431A-B1DE-787432EC95FB}" type="pres">
      <dgm:prSet presAssocID="{B67AEC6A-B3D3-4C5F-B8A6-A4DB5848B029}" presName="composite" presStyleCnt="0"/>
      <dgm:spPr/>
      <dgm:t>
        <a:bodyPr/>
        <a:lstStyle/>
        <a:p>
          <a:endParaRPr lang="ru-RU"/>
        </a:p>
      </dgm:t>
    </dgm:pt>
    <dgm:pt modelId="{809F9157-B7F7-4F80-8DC4-5FB8B77BAF68}" type="pres">
      <dgm:prSet presAssocID="{B67AEC6A-B3D3-4C5F-B8A6-A4DB5848B02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0194AA-D35D-40B7-BD3C-9A5BE4DD3393}" type="pres">
      <dgm:prSet presAssocID="{B67AEC6A-B3D3-4C5F-B8A6-A4DB5848B02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81A2FF-7E7F-4CF1-A5E8-0E077125B681}" type="pres">
      <dgm:prSet presAssocID="{47D32FC9-5ED6-4A2B-8E3F-162FBEA9378B}" presName="sp" presStyleCnt="0"/>
      <dgm:spPr/>
      <dgm:t>
        <a:bodyPr/>
        <a:lstStyle/>
        <a:p>
          <a:endParaRPr lang="ru-RU"/>
        </a:p>
      </dgm:t>
    </dgm:pt>
    <dgm:pt modelId="{FD0FF716-5E72-4A1A-A849-410C44CD27BC}" type="pres">
      <dgm:prSet presAssocID="{355D2596-D080-45C3-B7CD-EED6D48D6CCC}" presName="composite" presStyleCnt="0"/>
      <dgm:spPr/>
      <dgm:t>
        <a:bodyPr/>
        <a:lstStyle/>
        <a:p>
          <a:endParaRPr lang="ru-RU"/>
        </a:p>
      </dgm:t>
    </dgm:pt>
    <dgm:pt modelId="{7DCEC3B4-0C74-410F-93B9-BF50E085AD79}" type="pres">
      <dgm:prSet presAssocID="{355D2596-D080-45C3-B7CD-EED6D48D6CC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F7745D-4DA2-4056-AAA0-4B714317D96F}" type="pres">
      <dgm:prSet presAssocID="{355D2596-D080-45C3-B7CD-EED6D48D6CC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C53233-6519-4600-92AE-89C7F961C1E0}" srcId="{D19BC3C4-0999-4829-B15D-27431528DDB2}" destId="{B67AEC6A-B3D3-4C5F-B8A6-A4DB5848B029}" srcOrd="1" destOrd="0" parTransId="{919F9C94-27F3-41E7-83A6-B1C1009C56FA}" sibTransId="{47D32FC9-5ED6-4A2B-8E3F-162FBEA9378B}"/>
    <dgm:cxn modelId="{1D338AE8-43C8-4A14-9EDA-F439738AE12B}" srcId="{D19BC3C4-0999-4829-B15D-27431528DDB2}" destId="{E8022333-382F-472F-899A-49819E91F0BA}" srcOrd="0" destOrd="0" parTransId="{C72B7DAA-CC75-4C17-BBCD-6F124C024338}" sibTransId="{637590FD-B92E-4CA6-979A-2E22F7B041AF}"/>
    <dgm:cxn modelId="{E0BE96EE-2916-4F04-95B7-E60D710F0195}" srcId="{D19BC3C4-0999-4829-B15D-27431528DDB2}" destId="{355D2596-D080-45C3-B7CD-EED6D48D6CCC}" srcOrd="2" destOrd="0" parTransId="{10586728-D16F-4C73-9116-FD19F0B7C91C}" sibTransId="{F6D7C277-5B82-4D74-A5AA-8935B57F2ABC}"/>
    <dgm:cxn modelId="{C10024E7-D5AA-4518-BE7C-30A5121D2B12}" srcId="{355D2596-D080-45C3-B7CD-EED6D48D6CCC}" destId="{5F1C6521-CC7C-4AFE-A696-E3B3DA2599A6}" srcOrd="0" destOrd="0" parTransId="{9EC52A5B-746C-4DF5-A1C6-DA0D814E90F2}" sibTransId="{BC850485-13E1-49C7-B187-E78878C0AA06}"/>
    <dgm:cxn modelId="{29BFA880-A66A-4C92-8EE7-971B9DB0FF77}" type="presOf" srcId="{B67AEC6A-B3D3-4C5F-B8A6-A4DB5848B029}" destId="{809F9157-B7F7-4F80-8DC4-5FB8B77BAF68}" srcOrd="0" destOrd="0" presId="urn:microsoft.com/office/officeart/2005/8/layout/chevron2"/>
    <dgm:cxn modelId="{F88CCC5B-2ECE-4AB5-8B0C-FC97B39624DB}" type="presOf" srcId="{D19BC3C4-0999-4829-B15D-27431528DDB2}" destId="{90829620-F9E7-4C63-9523-82533E30D6A0}" srcOrd="0" destOrd="0" presId="urn:microsoft.com/office/officeart/2005/8/layout/chevron2"/>
    <dgm:cxn modelId="{8720308F-1655-41C6-8B07-CB9CC8BF3254}" type="presOf" srcId="{5F1C6521-CC7C-4AFE-A696-E3B3DA2599A6}" destId="{BAF7745D-4DA2-4056-AAA0-4B714317D96F}" srcOrd="0" destOrd="0" presId="urn:microsoft.com/office/officeart/2005/8/layout/chevron2"/>
    <dgm:cxn modelId="{4CAF06FE-7BC9-4371-861A-AA24C9E2754F}" srcId="{E8022333-382F-472F-899A-49819E91F0BA}" destId="{FB071375-2227-4699-8826-1AFD40039BA8}" srcOrd="0" destOrd="0" parTransId="{F8A20883-732A-4768-A9FE-20F4DDEC5B71}" sibTransId="{622E2543-0D99-495C-B6D0-7737D351F250}"/>
    <dgm:cxn modelId="{3A7F5933-7267-4C68-8F56-4CE67FABD789}" type="presOf" srcId="{E8022333-382F-472F-899A-49819E91F0BA}" destId="{A6E3811F-4963-40D2-A49F-69D1CE17BE7A}" srcOrd="0" destOrd="0" presId="urn:microsoft.com/office/officeart/2005/8/layout/chevron2"/>
    <dgm:cxn modelId="{2EBF7861-ED11-4A86-8ACE-16DD64AA45F2}" type="presOf" srcId="{FB071375-2227-4699-8826-1AFD40039BA8}" destId="{ADB6606F-22E6-412F-9A5A-85FDBEBE6E6F}" srcOrd="0" destOrd="0" presId="urn:microsoft.com/office/officeart/2005/8/layout/chevron2"/>
    <dgm:cxn modelId="{F3299895-9D42-40A9-A220-F59AB453F434}" type="presOf" srcId="{355D2596-D080-45C3-B7CD-EED6D48D6CCC}" destId="{7DCEC3B4-0C74-410F-93B9-BF50E085AD79}" srcOrd="0" destOrd="0" presId="urn:microsoft.com/office/officeart/2005/8/layout/chevron2"/>
    <dgm:cxn modelId="{0E6414C7-4873-41BA-9B3D-B15DA3134C8C}" srcId="{B67AEC6A-B3D3-4C5F-B8A6-A4DB5848B029}" destId="{FB54419D-3EC0-4677-A132-31B4DAA064DC}" srcOrd="0" destOrd="0" parTransId="{03461A2B-3CD2-4715-8309-39562046F2B4}" sibTransId="{98A996C4-0701-497C-8FE3-7A5B725D0BA2}"/>
    <dgm:cxn modelId="{BB3DF01A-1672-4F18-8DC4-1C4CE097DEB0}" type="presOf" srcId="{FB54419D-3EC0-4677-A132-31B4DAA064DC}" destId="{D80194AA-D35D-40B7-BD3C-9A5BE4DD3393}" srcOrd="0" destOrd="0" presId="urn:microsoft.com/office/officeart/2005/8/layout/chevron2"/>
    <dgm:cxn modelId="{9F34C8F5-79A2-4F11-8BE5-897F0797CC31}" type="presParOf" srcId="{90829620-F9E7-4C63-9523-82533E30D6A0}" destId="{C38F08BC-5100-4A3F-8561-F429FBE37D3B}" srcOrd="0" destOrd="0" presId="urn:microsoft.com/office/officeart/2005/8/layout/chevron2"/>
    <dgm:cxn modelId="{8420C16E-49A8-432B-A8E1-442EB36A0F30}" type="presParOf" srcId="{C38F08BC-5100-4A3F-8561-F429FBE37D3B}" destId="{A6E3811F-4963-40D2-A49F-69D1CE17BE7A}" srcOrd="0" destOrd="0" presId="urn:microsoft.com/office/officeart/2005/8/layout/chevron2"/>
    <dgm:cxn modelId="{4E3DA682-B229-4932-9FEC-8180F8E0B432}" type="presParOf" srcId="{C38F08BC-5100-4A3F-8561-F429FBE37D3B}" destId="{ADB6606F-22E6-412F-9A5A-85FDBEBE6E6F}" srcOrd="1" destOrd="0" presId="urn:microsoft.com/office/officeart/2005/8/layout/chevron2"/>
    <dgm:cxn modelId="{FBC05959-545E-45AF-A7D4-254110C535F1}" type="presParOf" srcId="{90829620-F9E7-4C63-9523-82533E30D6A0}" destId="{9B50F4C8-491D-4CB6-8ECD-FC6439C8CD22}" srcOrd="1" destOrd="0" presId="urn:microsoft.com/office/officeart/2005/8/layout/chevron2"/>
    <dgm:cxn modelId="{8B3938FF-CB46-4629-9CBC-D88ECA78EDB3}" type="presParOf" srcId="{90829620-F9E7-4C63-9523-82533E30D6A0}" destId="{2025312C-3F55-431A-B1DE-787432EC95FB}" srcOrd="2" destOrd="0" presId="urn:microsoft.com/office/officeart/2005/8/layout/chevron2"/>
    <dgm:cxn modelId="{BCF56AEA-5B71-440E-83FC-7504E495007C}" type="presParOf" srcId="{2025312C-3F55-431A-B1DE-787432EC95FB}" destId="{809F9157-B7F7-4F80-8DC4-5FB8B77BAF68}" srcOrd="0" destOrd="0" presId="urn:microsoft.com/office/officeart/2005/8/layout/chevron2"/>
    <dgm:cxn modelId="{9494A549-C791-4BF4-B14C-79ED4034E983}" type="presParOf" srcId="{2025312C-3F55-431A-B1DE-787432EC95FB}" destId="{D80194AA-D35D-40B7-BD3C-9A5BE4DD3393}" srcOrd="1" destOrd="0" presId="urn:microsoft.com/office/officeart/2005/8/layout/chevron2"/>
    <dgm:cxn modelId="{48DA93BE-C502-4A78-B5F1-3FC539C5651C}" type="presParOf" srcId="{90829620-F9E7-4C63-9523-82533E30D6A0}" destId="{3D81A2FF-7E7F-4CF1-A5E8-0E077125B681}" srcOrd="3" destOrd="0" presId="urn:microsoft.com/office/officeart/2005/8/layout/chevron2"/>
    <dgm:cxn modelId="{B02B02FD-D334-43A1-925D-AAD2D65E0254}" type="presParOf" srcId="{90829620-F9E7-4C63-9523-82533E30D6A0}" destId="{FD0FF716-5E72-4A1A-A849-410C44CD27BC}" srcOrd="4" destOrd="0" presId="urn:microsoft.com/office/officeart/2005/8/layout/chevron2"/>
    <dgm:cxn modelId="{5A515772-F307-4494-A648-2A98E69FF257}" type="presParOf" srcId="{FD0FF716-5E72-4A1A-A849-410C44CD27BC}" destId="{7DCEC3B4-0C74-410F-93B9-BF50E085AD79}" srcOrd="0" destOrd="0" presId="urn:microsoft.com/office/officeart/2005/8/layout/chevron2"/>
    <dgm:cxn modelId="{FE6E24E0-AE93-49A9-9046-1121CFF36EE3}" type="presParOf" srcId="{FD0FF716-5E72-4A1A-A849-410C44CD27BC}" destId="{BAF7745D-4DA2-4056-AAA0-4B714317D96F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2E868-2ACB-45E4-97EC-D7B1BBE2E082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79543-B65D-4B7F-847E-18D5C0D19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815FB-A211-4DC4-9931-60D54012F383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A7FCB-ABCD-4FCF-B024-ACD332D7B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EE861-7597-4897-9A2B-CE9E47EB1072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A66CA-5AEC-4C73-82DE-412965A3E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6F8FB-E77C-43EC-90D8-CB6257E057B7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1DCDB-A2A1-45D1-8983-5C88B89300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F5621-1DFD-4A32-AB42-C9B8261532EE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1FCA7-7B3D-4CD7-BBF7-F1A9D8A2F6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A033E-7A32-486D-9ED7-562BA76494B9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B3D4E-B0D0-42C6-9E06-0DFC07830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A550A-6D7E-43EF-A33F-925240ED26C8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F6FB8-83B7-43CB-89D6-209FEE7651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61318-C798-4060-824C-977A52E45D84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29D77-A33C-494A-8104-14A88DE7A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7A2B1-D827-47B6-82D9-638BAA32390E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F5C7D-EDEE-433B-8126-6B7A4E58E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A3BEB-C033-4F6C-8576-63A9683D868D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7DF66-801D-400E-8630-28ADB5500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A9498-CC94-4929-8275-BA38C749D3A2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AAE67-78F3-437A-AB6F-AA197992D4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6969F8-B227-47B2-B06B-7C544E00CB22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689938-A03F-4B32-AB1F-21DE5C11C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7900" y="260350"/>
            <a:ext cx="4176713" cy="417671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Book Antiqua" pitchFamily="18" charset="0"/>
              </a:rPr>
              <a:t>Программа развития лидерских качеств </a:t>
            </a:r>
            <a:br>
              <a:rPr lang="ru-RU" b="1" dirty="0" smtClean="0">
                <a:latin typeface="Book Antiqua" pitchFamily="18" charset="0"/>
              </a:rPr>
            </a:br>
            <a:r>
              <a:rPr lang="ru-RU" b="1" dirty="0" smtClean="0">
                <a:latin typeface="Book Antiqua" pitchFamily="18" charset="0"/>
              </a:rPr>
              <a:t>у младших школьников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00338" y="6237288"/>
            <a:ext cx="6119812" cy="720725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chemeClr val="tx1"/>
                </a:solidFill>
              </a:rPr>
              <a:t>Подготовила: Абросимова  А. В.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Компоненты лидерства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8488" cy="11620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/>
              <a:t>Условия формирования лидерства в младшем школьном возрасте</a:t>
            </a:r>
            <a:endParaRPr lang="ru-RU" sz="4400" dirty="0"/>
          </a:p>
        </p:txBody>
      </p:sp>
      <p:pic>
        <p:nvPicPr>
          <p:cNvPr id="12291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71975" y="2159000"/>
            <a:ext cx="4787900" cy="467995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825" y="1435100"/>
            <a:ext cx="4033838" cy="5162550"/>
          </a:xfrm>
        </p:spPr>
        <p:txBody>
          <a:bodyPr rtlCol="0">
            <a:normAutofit fontScale="92500"/>
          </a:bodyPr>
          <a:lstStyle/>
          <a:p>
            <a:pPr marL="285750" indent="-28575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Обеспечение  многообразия  деятельности,  в  которую  включается </a:t>
            </a:r>
            <a:r>
              <a:rPr lang="ru-RU" dirty="0" smtClean="0"/>
              <a:t>ребенок</a:t>
            </a:r>
            <a:r>
              <a:rPr lang="ru-RU" dirty="0"/>
              <a:t>:  в  любой  деятельности  выдвигается  свой  лидер  и  такая  организация </a:t>
            </a:r>
            <a:r>
              <a:rPr lang="ru-RU" dirty="0" smtClean="0"/>
              <a:t>жизнедеятельности  </a:t>
            </a:r>
            <a:r>
              <a:rPr lang="ru-RU" dirty="0"/>
              <a:t>временного  детского  коллектива  позволяет  практически </a:t>
            </a:r>
            <a:r>
              <a:rPr lang="ru-RU" dirty="0" smtClean="0"/>
              <a:t>каждому </a:t>
            </a:r>
            <a:r>
              <a:rPr lang="ru-RU" dirty="0"/>
              <a:t>ребенку реализовать свой лидерский потенциал. </a:t>
            </a:r>
          </a:p>
          <a:p>
            <a:pPr marL="285750" indent="-28575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Создание  </a:t>
            </a:r>
            <a:r>
              <a:rPr lang="ru-RU" dirty="0"/>
              <a:t>самоуправления,  которое  может  служить  источником </a:t>
            </a:r>
            <a:r>
              <a:rPr lang="ru-RU" dirty="0" smtClean="0"/>
              <a:t>различных </a:t>
            </a:r>
            <a:r>
              <a:rPr lang="ru-RU" dirty="0"/>
              <a:t>видов деятельности, фактором, помогающим развитию коллектива и </a:t>
            </a:r>
            <a:r>
              <a:rPr lang="ru-RU" dirty="0" smtClean="0"/>
              <a:t>отдельной </a:t>
            </a:r>
            <a:r>
              <a:rPr lang="ru-RU" dirty="0"/>
              <a:t>личности в коллективе. </a:t>
            </a:r>
          </a:p>
          <a:p>
            <a:pPr marL="285750" indent="-28575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Создание  </a:t>
            </a:r>
            <a:r>
              <a:rPr lang="ru-RU" dirty="0"/>
              <a:t>условий  для  обучения  в  различных  формах,  как  основного </a:t>
            </a:r>
            <a:r>
              <a:rPr lang="ru-RU" dirty="0" smtClean="0"/>
              <a:t>вида  </a:t>
            </a:r>
            <a:r>
              <a:rPr lang="ru-RU" dirty="0"/>
              <a:t>деятельности  (может  </a:t>
            </a:r>
            <a:r>
              <a:rPr lang="ru-RU" dirty="0" smtClean="0"/>
              <a:t>являться источником  </a:t>
            </a:r>
            <a:r>
              <a:rPr lang="ru-RU" dirty="0"/>
              <a:t>для  проявления  лидеров); </a:t>
            </a:r>
            <a:r>
              <a:rPr lang="ru-RU" dirty="0" smtClean="0"/>
              <a:t>поэтому </a:t>
            </a:r>
            <a:r>
              <a:rPr lang="ru-RU" dirty="0"/>
              <a:t>для этого </a:t>
            </a:r>
            <a:r>
              <a:rPr lang="ru-RU" dirty="0" smtClean="0"/>
              <a:t>необходимо формирование </a:t>
            </a:r>
            <a:r>
              <a:rPr lang="ru-RU" dirty="0"/>
              <a:t>познавательного интереса. </a:t>
            </a:r>
          </a:p>
          <a:p>
            <a:pPr marL="285750" indent="-28575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Формирование  </a:t>
            </a:r>
            <a:r>
              <a:rPr lang="ru-RU" dirty="0"/>
              <a:t>коллектива,  так  как  развитый  коллектив  обладает </a:t>
            </a:r>
            <a:r>
              <a:rPr lang="ru-RU" dirty="0" smtClean="0"/>
              <a:t>огромной  </a:t>
            </a:r>
            <a:r>
              <a:rPr lang="ru-RU" dirty="0"/>
              <a:t>воспитательной  силой,  обладает  способностью  видеть  в  каждом </a:t>
            </a:r>
            <a:r>
              <a:rPr lang="ru-RU" dirty="0" smtClean="0"/>
              <a:t>ребенке </a:t>
            </a:r>
            <a:r>
              <a:rPr lang="ru-RU" dirty="0"/>
              <a:t>личность, позволяет ей раскрыться. </a:t>
            </a:r>
          </a:p>
          <a:p>
            <a:pPr marL="285750" indent="-28575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Личность </a:t>
            </a:r>
            <a:r>
              <a:rPr lang="ru-RU" dirty="0"/>
              <a:t>педагога-организатора.  Он  своим поведением  может  влиять </a:t>
            </a:r>
            <a:r>
              <a:rPr lang="ru-RU" dirty="0" smtClean="0"/>
              <a:t>на </a:t>
            </a:r>
            <a:r>
              <a:rPr lang="ru-RU" dirty="0"/>
              <a:t>динамику лидерства в  коллективе.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4752975" cy="24479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3200" b="1" dirty="0" smtClean="0"/>
              <a:t>Комплекс игровых методов развития лидерских качеств </a:t>
            </a:r>
            <a:br>
              <a:rPr lang="ru-RU" sz="3200" b="1" dirty="0" smtClean="0"/>
            </a:br>
            <a:r>
              <a:rPr lang="ru-RU" sz="3200" b="1" dirty="0" smtClean="0"/>
              <a:t>в младшем школьном возрасте</a:t>
            </a:r>
            <a:endParaRPr lang="ru-RU" sz="32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538538" cy="12842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Изучение типа личности младших школьников</a:t>
            </a: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4356100" y="260350"/>
            <a:ext cx="4330700" cy="6121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ctr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lang="ru-RU" sz="1200" b="1" dirty="0" smtClean="0"/>
              <a:t>Конструктивный рисунок человечков из геометрических фигур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/>
            </a:pPr>
            <a:endParaRPr lang="ru-RU" sz="1200" dirty="0" smtClean="0"/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lang="ru-RU" sz="1200" dirty="0" smtClean="0"/>
              <a:t>Способ рисования человечков из геометрических фигур использовался в психологии давно. Некоторые считают, что он был предложен графологом из Сан-Франциско Э. </a:t>
            </a:r>
            <a:r>
              <a:rPr lang="ru-RU" sz="1200" dirty="0" err="1" smtClean="0"/>
              <a:t>Махони</a:t>
            </a:r>
            <a:r>
              <a:rPr lang="ru-RU" sz="1200" dirty="0" smtClean="0"/>
              <a:t>. 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/>
            </a:pPr>
            <a:endParaRPr lang="ru-RU" sz="1200" dirty="0" smtClean="0"/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lang="ru-RU" sz="1200" b="1" dirty="0" smtClean="0"/>
              <a:t>Цель применения теста: </a:t>
            </a:r>
            <a:r>
              <a:rPr lang="ru-RU" sz="1200" dirty="0" smtClean="0"/>
              <a:t>выявление индивидуально типологических различий на основе соотношения геометрических фигур в рисунке, а также графических особенностей его выполнения. 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/>
            </a:pPr>
            <a:endParaRPr lang="ru-RU" sz="1200" dirty="0" smtClean="0"/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lang="ru-RU" sz="1200" b="1" dirty="0" smtClean="0"/>
              <a:t>Инструкция: </a:t>
            </a:r>
            <a:r>
              <a:rPr lang="ru-RU" sz="1200" dirty="0" smtClean="0"/>
              <a:t>необходимо нарисовать человечка из десяти геометрических фигур — треугольника, круга и квадрата. Можно увеличивать или уменьшать эти фигуры в размере, накладывать друг на друга, важно, чтобы все три элемента в фигурке человечка присутство­вали, а сумма их была равна десяти. Необходимо выполнить подряд три рисунка. 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/>
            </a:pPr>
            <a:endParaRPr lang="ru-RU" sz="1200" dirty="0" smtClean="0"/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lang="ru-RU" sz="1200" b="1" dirty="0" smtClean="0"/>
              <a:t>Обработка данных: </a:t>
            </a:r>
            <a:r>
              <a:rPr lang="ru-RU" sz="1200" dirty="0" smtClean="0"/>
              <a:t>подсчитывается количество использованных фигур в каждом изображении человечка. Соответствующие цифры за­писываются в следующем порядке: количество треугольников, затем кругов и далее квадратов. Таким образом, мы получаем трехзначное число, которое обозначает «формулу рисунка». Каждая «формула ри­сунка» занимает определенное место в классификационной таблице 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sz="1200" dirty="0" smtClean="0"/>
          </a:p>
          <a:p>
            <a:pPr marL="0" indent="0" eaLnBrk="1" hangingPunct="1">
              <a:buFont typeface="Arial" charset="0"/>
              <a:buNone/>
              <a:defRPr/>
            </a:pPr>
            <a:endParaRPr lang="ru-RU" sz="1200" dirty="0" smtClean="0"/>
          </a:p>
        </p:txBody>
      </p:sp>
      <p:sp>
        <p:nvSpPr>
          <p:cNvPr id="14340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700213"/>
            <a:ext cx="3609975" cy="442595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1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724025"/>
            <a:ext cx="2570162" cy="1704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342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3644900"/>
            <a:ext cx="1303337" cy="2981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343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4005263"/>
            <a:ext cx="923925" cy="1428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3500438"/>
            <a:ext cx="422433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Игра </a:t>
            </a:r>
            <a:br>
              <a:rPr lang="ru-RU" b="1" dirty="0" smtClean="0"/>
            </a:br>
            <a:r>
              <a:rPr lang="ru-RU" b="1" dirty="0" smtClean="0"/>
              <a:t>«Необычное использование»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600200"/>
            <a:ext cx="4608513" cy="49244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32500" lnSpcReduction="2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b="1" dirty="0" smtClean="0"/>
              <a:t>Психологический  </a:t>
            </a:r>
            <a:r>
              <a:rPr lang="ru-RU" sz="4300" b="1" dirty="0"/>
              <a:t>смысл  упражнения</a:t>
            </a:r>
            <a:r>
              <a:rPr lang="ru-RU" sz="4300" dirty="0"/>
              <a:t>.  Это  упражнение  позволяет </a:t>
            </a:r>
            <a:r>
              <a:rPr lang="ru-RU" sz="4300" dirty="0" smtClean="0"/>
              <a:t>интенсифицировать  </a:t>
            </a:r>
            <a:r>
              <a:rPr lang="ru-RU" sz="4300" dirty="0"/>
              <a:t>внутригрупповое  общение    и  акцентировать  внимание </a:t>
            </a:r>
            <a:r>
              <a:rPr lang="ru-RU" sz="4300" dirty="0" smtClean="0"/>
              <a:t>участников  </a:t>
            </a:r>
            <a:r>
              <a:rPr lang="ru-RU" sz="4300" dirty="0"/>
              <a:t>на  распределение  социальных  ролей  (генераторы  идей  – </a:t>
            </a:r>
            <a:r>
              <a:rPr lang="ru-RU" sz="4300" dirty="0" smtClean="0"/>
              <a:t>исполнители</a:t>
            </a:r>
            <a:r>
              <a:rPr lang="ru-RU" sz="4300" dirty="0"/>
              <a:t>, лидеры – ведомые). </a:t>
            </a:r>
            <a:endParaRPr lang="ru-RU" sz="4300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300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b="1" dirty="0"/>
              <a:t>Описание  упражнения</a:t>
            </a:r>
            <a:r>
              <a:rPr lang="ru-RU" sz="4300" dirty="0"/>
              <a:t>.  Данное упражнение  подразумевает придумывание  и,  по  возможности,  демонстрацию  как  можно  большего  числа принципиально  осуществимых  способов  необычного  использования  обычных предметов (картонных коробок, кирпичей, пустых пластиковых бутылок и т.п.). 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dirty="0"/>
              <a:t>Удобно использовать смятые бумажные листы. Выполняется в </a:t>
            </a:r>
            <a:r>
              <a:rPr lang="ru-RU" sz="4300" dirty="0" err="1"/>
              <a:t>микрогруппах</a:t>
            </a:r>
            <a:r>
              <a:rPr lang="ru-RU" sz="4300" dirty="0"/>
              <a:t> по 4 -  5  человек, время  работы  – 10  минут.  Представление работ  происходит по такой  схеме:  одна  из  подгрупп  называет  или  демонстрирует  один  способ использования  предмета,  следующая  –  еще  один  способ  и  т.д.,  повторяться нельзя. Выигрывает подгруппа, набравшая в итоге больше баллов. 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3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b="1" dirty="0"/>
              <a:t>Обсуждение</a:t>
            </a:r>
            <a:r>
              <a:rPr lang="ru-RU" sz="4300" dirty="0"/>
              <a:t>. Как распределились роли внутри групп: кто выдвигал идеи, </a:t>
            </a:r>
            <a:r>
              <a:rPr lang="ru-RU" sz="4300" dirty="0" smtClean="0"/>
              <a:t>а  </a:t>
            </a:r>
            <a:r>
              <a:rPr lang="ru-RU" sz="4300" dirty="0"/>
              <a:t>кто  был  лидером,  а  кто  ведомым?  С  какими  качествами  личности </a:t>
            </a:r>
            <a:r>
              <a:rPr lang="ru-RU" sz="4300" dirty="0" smtClean="0"/>
              <a:t>одноклассников </a:t>
            </a:r>
            <a:r>
              <a:rPr lang="ru-RU" sz="4300" dirty="0"/>
              <a:t>связано именно такое распределение? Насколько свойственны </a:t>
            </a:r>
            <a:r>
              <a:rPr lang="ru-RU" sz="4300" dirty="0" smtClean="0"/>
              <a:t>эти </a:t>
            </a:r>
            <a:r>
              <a:rPr lang="ru-RU" sz="4300" dirty="0"/>
              <a:t>позиции для детей в других ситуациях общения? 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84455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Игра «Без слов»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600200"/>
            <a:ext cx="4537075" cy="50688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5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Психологический смысл упражнения</a:t>
            </a:r>
            <a:r>
              <a:rPr lang="ru-RU" dirty="0" smtClean="0"/>
              <a:t>. Слушатели </a:t>
            </a:r>
            <a:r>
              <a:rPr lang="ru-RU" dirty="0"/>
              <a:t>уже знают, что общение имеет три стороны: коммуникативную, интерактивную и перцептивную. Упражнение моделирует коммуникативную сторону общения</a:t>
            </a:r>
            <a:r>
              <a:rPr lang="ru-RU" dirty="0" smtClean="0"/>
              <a:t>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Описание упражнения</a:t>
            </a:r>
            <a:r>
              <a:rPr lang="ru-RU" dirty="0" smtClean="0"/>
              <a:t>. Три-четыре </a:t>
            </a:r>
            <a:r>
              <a:rPr lang="ru-RU" dirty="0"/>
              <a:t>участника удаляются из аудитории. Ведущий, используя картинки, рассказывает о своем путешествии в Болгарию. Вводная для участников: как можно подробнее от своего лица пересказать следующему участнику ("Как будто это было с Вами"). При этом пользоваться картинками нельзя. </a:t>
            </a:r>
            <a:endParaRPr lang="ru-RU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Обсуждение</a:t>
            </a:r>
            <a:r>
              <a:rPr lang="ru-RU" dirty="0" smtClean="0"/>
              <a:t>. Дается </a:t>
            </a:r>
            <a:r>
              <a:rPr lang="ru-RU" dirty="0"/>
              <a:t>анализ трудностей процесса коммуникации, особенностей коммуникационных процессов и понимания других людей.</a:t>
            </a:r>
          </a:p>
        </p:txBody>
      </p:sp>
      <p:pic>
        <p:nvPicPr>
          <p:cNvPr id="16388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51388" y="2065338"/>
            <a:ext cx="4392612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096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Игровое упражнение </a:t>
            </a:r>
            <a:br>
              <a:rPr lang="ru-RU" b="1" dirty="0" smtClean="0"/>
            </a:br>
            <a:r>
              <a:rPr lang="ru-RU" b="1" dirty="0" smtClean="0"/>
              <a:t>«Я тебе нравлюсь?»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402138" cy="49974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70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Психологический смысл упражнения. </a:t>
            </a:r>
            <a:r>
              <a:rPr lang="ru-RU" dirty="0" smtClean="0"/>
              <a:t>Развитие навыков общения, проявления интереса у окружающих.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Описание упражнения. </a:t>
            </a:r>
            <a:r>
              <a:rPr lang="ru-RU" dirty="0" smtClean="0"/>
              <a:t>Каждому </a:t>
            </a:r>
            <a:r>
              <a:rPr lang="ru-RU" dirty="0"/>
              <a:t>участнику дается задание: в течение 1,5 минуты произнести нечто с целью вызвать симпатии в группе. </a:t>
            </a:r>
            <a:endParaRPr lang="ru-RU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Обсуждение. </a:t>
            </a:r>
            <a:r>
              <a:rPr lang="ru-RU" dirty="0" smtClean="0"/>
              <a:t>По </a:t>
            </a:r>
            <a:r>
              <a:rPr lang="ru-RU" dirty="0"/>
              <a:t>ходу анализа рассматриваются особенности перцептивных процессов, успехи и трудности участников (что помогает и мешает в </a:t>
            </a:r>
            <a:r>
              <a:rPr lang="ru-RU" dirty="0" smtClean="0"/>
              <a:t>общении).</a:t>
            </a:r>
            <a:endParaRPr lang="ru-RU" dirty="0"/>
          </a:p>
        </p:txBody>
      </p:sp>
      <p:pic>
        <p:nvPicPr>
          <p:cNvPr id="1741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1989138"/>
            <a:ext cx="3822700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35975" cy="11525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Психологическая игра</a:t>
            </a:r>
            <a:br>
              <a:rPr lang="ru-RU" b="1" dirty="0" smtClean="0"/>
            </a:br>
            <a:r>
              <a:rPr lang="ru-RU" b="1" dirty="0" smtClean="0"/>
              <a:t> «Адаптация»</a:t>
            </a:r>
          </a:p>
        </p:txBody>
      </p:sp>
      <p:pic>
        <p:nvPicPr>
          <p:cNvPr id="1843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2565400"/>
            <a:ext cx="33147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79388" y="1412875"/>
            <a:ext cx="5400675" cy="53022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eaLnBrk="1" hangingPunct="1">
              <a:defRPr/>
            </a:pPr>
            <a:r>
              <a:rPr lang="ru-RU" sz="1200" dirty="0" smtClean="0"/>
              <a:t>Психологическая игра на выявление лидерских качеств «Адаптация» проводится для выявления лидеров, генераторов идей и исполнителей, создания творческой атмосферы. Для этого в начале игры отряд делится на </a:t>
            </a:r>
            <a:r>
              <a:rPr lang="ru-RU" sz="1200" dirty="0" err="1" smtClean="0"/>
              <a:t>микрогруппы</a:t>
            </a:r>
            <a:r>
              <a:rPr lang="ru-RU" sz="1200" dirty="0" smtClean="0"/>
              <a:t>. За выполнение заданий вручаются жетоны трех цветов: красные – тому, кто подает идеи, зеленые – тому, кто их реализует, желтые – тому, кто не участвует (желтых может и не быть).</a:t>
            </a:r>
          </a:p>
          <a:p>
            <a:pPr algn="just" eaLnBrk="1" hangingPunct="1">
              <a:defRPr/>
            </a:pPr>
            <a:endParaRPr lang="ru-RU" sz="1200" dirty="0" smtClean="0"/>
          </a:p>
          <a:p>
            <a:pPr algn="just" eaLnBrk="1" hangingPunct="1">
              <a:defRPr/>
            </a:pPr>
            <a:r>
              <a:rPr lang="ru-RU" sz="1200" dirty="0" smtClean="0"/>
              <a:t>Первое задание – разминка. Каждый представляет соседа справа, предварительно пообщавшись две минуты. Определяются пять самых ярких представителей, которые становятся лидерами. Они получают пять красных жетонов.</a:t>
            </a:r>
          </a:p>
          <a:p>
            <a:pPr algn="just" eaLnBrk="1" hangingPunct="1">
              <a:defRPr/>
            </a:pPr>
            <a:r>
              <a:rPr lang="ru-RU" sz="1200" dirty="0" smtClean="0"/>
              <a:t>Второе задание – вокруг пяти лидеров собираются пять </a:t>
            </a:r>
            <a:r>
              <a:rPr lang="ru-RU" sz="1200" dirty="0" err="1" smtClean="0"/>
              <a:t>микрогрупп</a:t>
            </a:r>
            <a:r>
              <a:rPr lang="ru-RU" sz="1200" dirty="0" smtClean="0"/>
              <a:t>, которые формируются по желанию. Каждой группе дается задание: нарисовать дружеский шарж на любого из присутствующих. Чья идея – красный жетон, кто нарисовал – зеленый. Ребята с красными жетонами переходят в другую </a:t>
            </a:r>
            <a:r>
              <a:rPr lang="ru-RU" sz="1200" dirty="0" err="1" smtClean="0"/>
              <a:t>микрогруппу</a:t>
            </a:r>
            <a:r>
              <a:rPr lang="ru-RU" sz="1200" dirty="0" smtClean="0"/>
              <a:t> (по часовой стрелке).</a:t>
            </a:r>
          </a:p>
          <a:p>
            <a:pPr algn="just" eaLnBrk="1" hangingPunct="1">
              <a:defRPr/>
            </a:pPr>
            <a:r>
              <a:rPr lang="ru-RU" sz="1200" dirty="0" smtClean="0"/>
              <a:t>Третье задание – придумать творческую подпись к шаржу (предварительно ведущий собирает шаржи и раздает их в </a:t>
            </a:r>
            <a:r>
              <a:rPr lang="ru-RU" sz="1200" dirty="0" err="1" smtClean="0"/>
              <a:t>микрогруппы</a:t>
            </a:r>
            <a:r>
              <a:rPr lang="ru-RU" sz="1200" dirty="0" smtClean="0"/>
              <a:t>, учитывая, чтобы они не попали  в ту же группу). Чья идея – красный жетон, кто выполнял – зеленый.</a:t>
            </a:r>
          </a:p>
          <a:p>
            <a:pPr algn="just" eaLnBrk="1" hangingPunct="1">
              <a:defRPr/>
            </a:pPr>
            <a:r>
              <a:rPr lang="ru-RU" sz="1200" dirty="0" smtClean="0"/>
              <a:t>Четвертое задание – «три «Д» ( Друг Для Друга): придумать для соседней группы задание. Чья идея – красный жетон, кто выполнял – зеленый. Ребята с красными жетонами переходят в другую группу.</a:t>
            </a:r>
          </a:p>
          <a:p>
            <a:pPr algn="just" eaLnBrk="1" hangingPunct="1">
              <a:defRPr/>
            </a:pPr>
            <a:r>
              <a:rPr lang="ru-RU" sz="1200" dirty="0" smtClean="0"/>
              <a:t>Пятое задание – ведущий для всех </a:t>
            </a:r>
            <a:r>
              <a:rPr lang="ru-RU" sz="1200" dirty="0" err="1" smtClean="0"/>
              <a:t>микрогрупп</a:t>
            </a:r>
            <a:r>
              <a:rPr lang="ru-RU" sz="1200" dirty="0" smtClean="0"/>
              <a:t> дает одинаковое задание.</a:t>
            </a:r>
          </a:p>
          <a:p>
            <a:pPr algn="just" eaLnBrk="1" hangingPunct="1">
              <a:defRPr/>
            </a:pPr>
            <a:endParaRPr lang="ru-RU" sz="1200" dirty="0" smtClean="0"/>
          </a:p>
          <a:p>
            <a:pPr algn="just" eaLnBrk="1" hangingPunct="1">
              <a:defRPr/>
            </a:pPr>
            <a:r>
              <a:rPr lang="ru-RU" sz="1200" dirty="0" smtClean="0"/>
              <a:t>Игра заканчивается коллективным обсуждением происходящего и вручением лидерам групп знаков «исследователей».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8569325" cy="11525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Игра</a:t>
            </a:r>
            <a:br>
              <a:rPr lang="ru-RU" b="1" dirty="0" smtClean="0"/>
            </a:br>
            <a:r>
              <a:rPr lang="ru-RU" b="1" dirty="0" smtClean="0"/>
              <a:t>«Большая </a:t>
            </a:r>
            <a:r>
              <a:rPr lang="ru-RU" b="1" dirty="0"/>
              <a:t>семейная фотография»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600200"/>
            <a:ext cx="4535488" cy="514191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4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dirty="0"/>
              <a:t>Предлагается, чтобы ребята представили, что они все – большая семья и нужно всем вместе сфотографироваться для семейного альбома. Нео6ходимо выбрать «фотографа». Он должен расположить всю семью для фотографирования. Первым из семьи выбирается «дедушка». Он тоже может участвовать в расстановке членов «семьи». Больше никаких установок  детям не дается, они должны сами решить, кому кем быть и где стоять. Вожатый может только наблюдать за этой занимательной картиной. Роль «фотографа» и «дедушек» обычно берутся исполнять стремящиеся к лидерству ребята. Однако, не исключены элементы руководства и других «членов семьи». Взрослым будет очень интересно понаблюдать за распределением ролей, активностью-пассивностью в выборе месторасположения.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500" dirty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dirty="0"/>
              <a:t>Эта игра может открыть педагогу-организатору или вожатому новых лидеров и раскрыть систему симпатий-антипатий в группах. После распределения ролей и расстановки «членов семьи» «фотограф» считает до трех. На счет «три!» все дружно и очень громко кричат слово «сыр» и делают одновременный хлопок в ладоши.</a:t>
            </a:r>
          </a:p>
        </p:txBody>
      </p:sp>
      <p:pic>
        <p:nvPicPr>
          <p:cNvPr id="19460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2060575"/>
            <a:ext cx="3894138" cy="38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Игра «Карабас»</a:t>
            </a:r>
          </a:p>
        </p:txBody>
      </p:sp>
      <p:pic>
        <p:nvPicPr>
          <p:cNvPr id="2048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8625" y="3141663"/>
            <a:ext cx="4905375" cy="370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628775"/>
            <a:ext cx="4608512" cy="504031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4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dirty="0" smtClean="0"/>
              <a:t>Для </a:t>
            </a:r>
            <a:r>
              <a:rPr lang="ru-RU" sz="3500" dirty="0"/>
              <a:t>проведения игры на выявление лидерских качеств Карабас детей рассаживают в круг, вместе с ними садится вожатый, который предлагает условия игры: «Ребята, вы все знаете сказку о Буратино и помните бородатого Карабаса-</a:t>
            </a:r>
            <a:r>
              <a:rPr lang="ru-RU" sz="3500" dirty="0" err="1"/>
              <a:t>Барабаса</a:t>
            </a:r>
            <a:r>
              <a:rPr lang="ru-RU" sz="3500" dirty="0"/>
              <a:t>, у которого был театр. Теперь все вы – куклы. Я произнесу слово «КА-РА-БАС» и покажу на вытянутых руках какое-то количество пальцев. А вы должны будете, не договариваясь, встать со стульев, причем столько человек, сколько я покажу пальцев. Эта игра развивает внимание и быстроту реакции».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500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dirty="0" smtClean="0"/>
              <a:t>В </a:t>
            </a:r>
            <a:r>
              <a:rPr lang="ru-RU" sz="3500" dirty="0"/>
              <a:t>этом игровом тесте необходимо участие двух руководителей. Задача одного – проводить игру, второго – внимательно наблюдать за поведением ре6ят.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500" dirty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dirty="0"/>
              <a:t>Чаще всего встают более общительные, стремящиеся к лидерству ребята. Те, кто встают позже, под конец игры, менее решительные. Есть и такие, которые сначала встают, а затем садятся. Они составляют группу «счастливых». Безынициативной является та группа отряда, которая не встает вообще.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Актуальность</a:t>
            </a: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5218112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2000" smtClean="0"/>
              <a:t>Проблема  лидерства  волновала  ученых  на  разных  этапах  развития общества, интерес к данной проблеме проявлялся в применение активных форм обучения;  в  воспитании,  так  как  эти  формы  способствуют  формированию  активной жизненной позиции и воспитанию личности созидательного типа. А также интерес к проблеме лидерства объясняется еще и тем, что в наше сложное время  кризисов  и  перемен  человеку  необходимо  быть  готовым  к  любым трудностям,  уметь  преодолевать  их,  а  также  быть  способным  принимать решения  и  совершать  поступки,  т.е.  проявлять  лидерские  качества.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12096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Выявление социометрического статуса</a:t>
            </a:r>
          </a:p>
        </p:txBody>
      </p:sp>
      <p:pic>
        <p:nvPicPr>
          <p:cNvPr id="2150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250" y="1773238"/>
            <a:ext cx="44767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600200"/>
            <a:ext cx="4319588" cy="49974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6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Концептуальное описание </a:t>
            </a:r>
            <a:r>
              <a:rPr lang="ru-RU" b="1" dirty="0" smtClean="0"/>
              <a:t>характеристик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Социометрическая </a:t>
            </a:r>
            <a:r>
              <a:rPr lang="ru-RU" dirty="0"/>
              <a:t>структура </a:t>
            </a:r>
            <a:r>
              <a:rPr lang="ru-RU" dirty="0" smtClean="0"/>
              <a:t>группы </a:t>
            </a:r>
            <a:r>
              <a:rPr lang="ru-RU" dirty="0"/>
              <a:t>несет важную информацию о характере межличностных отношений в </a:t>
            </a:r>
            <a:r>
              <a:rPr lang="ru-RU" dirty="0" smtClean="0"/>
              <a:t>группе</a:t>
            </a:r>
            <a:r>
              <a:rPr lang="ru-RU" dirty="0"/>
              <a:t>.  Зная  такую  структуру,  мы  можем  ответить  на  вопросы:  Кто  является </a:t>
            </a:r>
            <a:r>
              <a:rPr lang="ru-RU" dirty="0" smtClean="0"/>
              <a:t>неформальным  </a:t>
            </a:r>
            <a:r>
              <a:rPr lang="ru-RU" dirty="0"/>
              <a:t>лидером  группы?  Каково  распределение  статусов?  Кто  кого </a:t>
            </a:r>
            <a:r>
              <a:rPr lang="ru-RU" dirty="0" smtClean="0"/>
              <a:t>предпочитает  </a:t>
            </a:r>
            <a:r>
              <a:rPr lang="ru-RU" dirty="0"/>
              <a:t>в  общении?  Через  кого  лучше  оказывать  влияние  на  другого </a:t>
            </a:r>
            <a:r>
              <a:rPr lang="ru-RU" dirty="0" smtClean="0"/>
              <a:t>человека</a:t>
            </a:r>
            <a:r>
              <a:rPr lang="ru-RU" dirty="0"/>
              <a:t>?  Иная  информация  о  статусе  личности  в  конкретном  социальном </a:t>
            </a:r>
            <a:r>
              <a:rPr lang="ru-RU" dirty="0" smtClean="0"/>
              <a:t>окружении</a:t>
            </a:r>
            <a:r>
              <a:rPr lang="ru-RU" dirty="0"/>
              <a:t>,  мы  можем  оценить  социально  –  психологическое  благополучие </a:t>
            </a:r>
            <a:r>
              <a:rPr lang="ru-RU" dirty="0" smtClean="0"/>
              <a:t>ребенка</a:t>
            </a:r>
            <a:r>
              <a:rPr lang="ru-RU" dirty="0"/>
              <a:t>, наметить пути его коррекции и развития.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3230563"/>
            <a:ext cx="6119812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5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000" i="1" dirty="0" smtClean="0"/>
              <a:t>От умелого  руководства,  сочетания  различных  форм  работы,  направленных  на формирование лидерских качеств у младших школьников, зависит социальная успешность  детей  в  будущем,  учебной,  личной,  профессиональной деятельности. </a:t>
            </a:r>
            <a:br>
              <a:rPr lang="ru-RU" sz="2000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 smtClean="0"/>
              <a:t>Лидер - это тот человек,  который  может  убедить  других  людей  отложить  на  время  свои собственные  дела  и  заняться достижением  общей  цели,  которая  важна  для свободы и благосостояния группы.</a:t>
            </a:r>
            <a:br>
              <a:rPr lang="ru-RU" sz="2000" i="1" dirty="0" smtClean="0"/>
            </a:br>
            <a:endParaRPr lang="ru-RU" sz="2000" i="1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Источники </a:t>
            </a:r>
          </a:p>
        </p:txBody>
      </p:sp>
      <p:pic>
        <p:nvPicPr>
          <p:cNvPr id="2355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7400" y="4010025"/>
            <a:ext cx="42862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Объект 2"/>
          <p:cNvSpPr>
            <a:spLocks noGrp="1"/>
          </p:cNvSpPr>
          <p:nvPr>
            <p:ph idx="1"/>
          </p:nvPr>
        </p:nvSpPr>
        <p:spPr>
          <a:xfrm>
            <a:off x="457200" y="2133600"/>
            <a:ext cx="8426450" cy="4535488"/>
          </a:xfrm>
        </p:spPr>
        <p:txBody>
          <a:bodyPr/>
          <a:lstStyle/>
          <a:p>
            <a:pPr eaLnBrk="1" hangingPunct="1"/>
            <a:r>
              <a:rPr lang="ru-RU" sz="2400" smtClean="0"/>
              <a:t>Овчинникова  Т. Н.  Личность  и  мышление  ребенка:  диагностика  и коррекция. – М., 2001.</a:t>
            </a:r>
          </a:p>
          <a:p>
            <a:pPr eaLnBrk="1" hangingPunct="1"/>
            <a:r>
              <a:rPr lang="ru-RU" sz="2400" smtClean="0"/>
              <a:t>Герцов А. Г. Тренинг общения для школьников. – СПб., 2007. </a:t>
            </a:r>
          </a:p>
          <a:p>
            <a:pPr eaLnBrk="1" hangingPunct="1"/>
            <a:r>
              <a:rPr lang="ru-RU" sz="2400" smtClean="0"/>
              <a:t>Божович  Л. И. Личность  и  ее  формирование  в  детском  возрасте,  М., 2001 г. 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Цель программы</a:t>
            </a:r>
          </a:p>
        </p:txBody>
      </p:sp>
      <p:sp>
        <p:nvSpPr>
          <p:cNvPr id="4099" name="Текст 3"/>
          <p:cNvSpPr>
            <a:spLocks noGrp="1"/>
          </p:cNvSpPr>
          <p:nvPr>
            <p:ph idx="1"/>
          </p:nvPr>
        </p:nvSpPr>
        <p:spPr>
          <a:xfrm>
            <a:off x="457200" y="1412875"/>
            <a:ext cx="8002588" cy="489585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mtClean="0"/>
              <a:t>Формирование и развитие лидерского стиля поведения у младших школьников</a:t>
            </a:r>
          </a:p>
          <a:p>
            <a:pPr marL="0" indent="0" algn="just"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411760" y="2525568"/>
            <a:ext cx="4176464" cy="4332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851920" y="1340768"/>
            <a:ext cx="4680520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Задачи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179388" y="1196975"/>
            <a:ext cx="4537075" cy="5545138"/>
          </a:xfrm>
        </p:spPr>
        <p:txBody>
          <a:bodyPr/>
          <a:lstStyle/>
          <a:p>
            <a:pPr algn="just" eaLnBrk="1" hangingPunct="1"/>
            <a:r>
              <a:rPr lang="ru-RU" sz="1900" smtClean="0"/>
              <a:t>Осуществить  теоретический  анализ  литературы  по  проблеме исследования лидерских качеств у детей младшего школьного возраста; </a:t>
            </a:r>
          </a:p>
          <a:p>
            <a:pPr algn="just" eaLnBrk="1" hangingPunct="1"/>
            <a:r>
              <a:rPr lang="ru-RU" sz="1900" smtClean="0"/>
              <a:t>Рассмотреть характеристику понятия «лидерство»; </a:t>
            </a:r>
          </a:p>
          <a:p>
            <a:pPr algn="just" eaLnBrk="1" hangingPunct="1"/>
            <a:r>
              <a:rPr lang="ru-RU" sz="1900" smtClean="0"/>
              <a:t>Выявить  особенности  формирования  лидерского  стиля  поведения  у ребенка в начальной школе; </a:t>
            </a:r>
          </a:p>
          <a:p>
            <a:pPr algn="just" eaLnBrk="1" hangingPunct="1"/>
            <a:r>
              <a:rPr lang="ru-RU" sz="1900" smtClean="0"/>
              <a:t>Выделить  психолого-педагогические  условия  в  формировании лидерства у детей в младшем школьном возрасте; </a:t>
            </a:r>
          </a:p>
          <a:p>
            <a:pPr algn="just" eaLnBrk="1" hangingPunct="1"/>
            <a:r>
              <a:rPr lang="ru-RU" sz="1900" smtClean="0"/>
              <a:t>Осуществить  подбор  активных методов и игровых технологий, направленных на выявление лидерских качеств у ребенка младшего школьного возраста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Теоретико-методологическая основа программы</a:t>
            </a:r>
          </a:p>
        </p:txBody>
      </p:sp>
      <p:pic>
        <p:nvPicPr>
          <p:cNvPr id="6147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3382963"/>
            <a:ext cx="66246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«Лидерство»</a:t>
            </a:r>
          </a:p>
        </p:txBody>
      </p:sp>
      <p:sp>
        <p:nvSpPr>
          <p:cNvPr id="6149" name="Объект 2"/>
          <p:cNvSpPr>
            <a:spLocks noGrp="1"/>
          </p:cNvSpPr>
          <p:nvPr>
            <p:ph sz="half" idx="2"/>
          </p:nvPr>
        </p:nvSpPr>
        <p:spPr>
          <a:xfrm>
            <a:off x="457200" y="2205038"/>
            <a:ext cx="4040188" cy="3921125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smtClean="0"/>
              <a:t>социально-психологический  феномен,  относящийся  к  динамическим процессам в малой группе </a:t>
            </a:r>
          </a:p>
          <a:p>
            <a:pPr marL="0" indent="0"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6150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eaLnBrk="1" hangingPunct="1"/>
            <a:r>
              <a:rPr lang="ru-RU" smtClean="0"/>
              <a:t>«Лидер»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авторитарная </a:t>
            </a:r>
            <a:r>
              <a:rPr lang="ru-RU" dirty="0"/>
              <a:t>личность, за которой группа признает  право  принимать  ответственные  решения  в  значимых  для  нее ситуациях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Концепции лидерства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23528" y="1600200"/>
          <a:ext cx="4608512" cy="49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2" name="Рисунок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1943100"/>
            <a:ext cx="388937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3008313" cy="15113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3200" dirty="0" smtClean="0"/>
              <a:t>Родительская позиция – путь </a:t>
            </a:r>
            <a:br>
              <a:rPr lang="ru-RU" sz="3200" dirty="0" smtClean="0"/>
            </a:br>
            <a:r>
              <a:rPr lang="ru-RU" sz="3200" dirty="0" smtClean="0"/>
              <a:t>к лидерству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549275"/>
            <a:ext cx="5111750" cy="5832475"/>
          </a:xfrm>
        </p:spPr>
        <p:txBody>
          <a:bodyPr rtlCol="0">
            <a:normAutofit fontScale="5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Адекватность</a:t>
            </a:r>
            <a:r>
              <a:rPr lang="ru-RU" dirty="0" smtClean="0"/>
              <a:t>. Эта </a:t>
            </a:r>
            <a:r>
              <a:rPr lang="ru-RU" dirty="0"/>
              <a:t>позиция взрослого основывается на реальной точной </a:t>
            </a:r>
            <a:r>
              <a:rPr lang="ru-RU" dirty="0" smtClean="0"/>
              <a:t>оценке </a:t>
            </a:r>
            <a:r>
              <a:rPr lang="ru-RU" dirty="0"/>
              <a:t>особенностей своего ребенка, на умении увидеть, понять и уважать его </a:t>
            </a:r>
            <a:r>
              <a:rPr lang="ru-RU" dirty="0" smtClean="0"/>
              <a:t>индивидуальность</a:t>
            </a:r>
            <a:r>
              <a:rPr lang="ru-RU" dirty="0"/>
              <a:t>. Родитель не должен концентрироваться только на том, чего </a:t>
            </a:r>
            <a:r>
              <a:rPr lang="ru-RU" dirty="0" smtClean="0"/>
              <a:t>он  </a:t>
            </a:r>
            <a:r>
              <a:rPr lang="ru-RU" dirty="0"/>
              <a:t>хочет  в  принципе  добиться  от  своего  ребенка;  знание  и  учет  его </a:t>
            </a:r>
            <a:r>
              <a:rPr lang="ru-RU" dirty="0" smtClean="0"/>
              <a:t>возможностей </a:t>
            </a:r>
            <a:r>
              <a:rPr lang="ru-RU" dirty="0"/>
              <a:t>и склонностей – важнейшее условие его развития.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Гибкость</a:t>
            </a:r>
            <a:r>
              <a:rPr lang="ru-RU" dirty="0" smtClean="0"/>
              <a:t>. </a:t>
            </a:r>
            <a:r>
              <a:rPr lang="ru-RU" dirty="0"/>
              <a:t>Э</a:t>
            </a:r>
            <a:r>
              <a:rPr lang="ru-RU" dirty="0" smtClean="0"/>
              <a:t>та </a:t>
            </a:r>
            <a:r>
              <a:rPr lang="ru-RU" dirty="0"/>
              <a:t>родительская позиция рассматривается как готовность и </a:t>
            </a:r>
            <a:r>
              <a:rPr lang="ru-RU" dirty="0" smtClean="0"/>
              <a:t>способность  </a:t>
            </a:r>
            <a:r>
              <a:rPr lang="ru-RU" dirty="0"/>
              <a:t>изменения  стиля  общения,  способов  воздействия  на  ребенка  по </a:t>
            </a:r>
            <a:r>
              <a:rPr lang="ru-RU" dirty="0" smtClean="0"/>
              <a:t>мере </a:t>
            </a:r>
            <a:r>
              <a:rPr lang="ru-RU" dirty="0"/>
              <a:t>его взросления и в связи с различными изменениями условий жизни семьи.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Инфантильность </a:t>
            </a:r>
            <a:r>
              <a:rPr lang="ru-RU" dirty="0" smtClean="0"/>
              <a:t>ведет  </a:t>
            </a:r>
            <a:r>
              <a:rPr lang="ru-RU" dirty="0"/>
              <a:t>к  барьерам  общения,  вспышкам </a:t>
            </a:r>
            <a:r>
              <a:rPr lang="ru-RU" dirty="0" smtClean="0"/>
              <a:t>непослушания</a:t>
            </a:r>
            <a:r>
              <a:rPr lang="ru-RU" dirty="0"/>
              <a:t>, бунта и протеста в ответ на любые требования.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err="1" smtClean="0"/>
              <a:t>Прогностичность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выражается  в  ориентации  на  «зону  ближайшего </a:t>
            </a:r>
            <a:r>
              <a:rPr lang="ru-RU" dirty="0" smtClean="0"/>
              <a:t>развития</a:t>
            </a:r>
            <a:r>
              <a:rPr lang="ru-RU" dirty="0"/>
              <a:t>» ребенка и на задачи завтрашнего дня; это опережающая инициатива </a:t>
            </a:r>
            <a:r>
              <a:rPr lang="ru-RU" dirty="0" smtClean="0"/>
              <a:t>взрослого</a:t>
            </a:r>
            <a:r>
              <a:rPr lang="ru-RU" dirty="0"/>
              <a:t>,  направленная  на  изменение  общего  подхода  к  ребенку  с  учетом </a:t>
            </a:r>
            <a:r>
              <a:rPr lang="ru-RU" dirty="0" smtClean="0"/>
              <a:t>перспектив </a:t>
            </a:r>
            <a:r>
              <a:rPr lang="ru-RU" dirty="0"/>
              <a:t>его развития</a:t>
            </a:r>
          </a:p>
        </p:txBody>
      </p:sp>
      <p:sp>
        <p:nvSpPr>
          <p:cNvPr id="8196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7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" y="2133600"/>
            <a:ext cx="3836988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492500" y="1312863"/>
            <a:ext cx="5651500" cy="5545137"/>
          </a:xfrm>
        </p:spPr>
      </p:pic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18488" cy="18002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Факторы, влияющие </a:t>
            </a:r>
            <a:br>
              <a:rPr lang="ru-RU" sz="4000" dirty="0" smtClean="0"/>
            </a:br>
            <a:r>
              <a:rPr lang="ru-RU" sz="4000" dirty="0" smtClean="0"/>
              <a:t>на формирование лидерских качеств</a:t>
            </a:r>
          </a:p>
        </p:txBody>
      </p:sp>
      <p:sp>
        <p:nvSpPr>
          <p:cNvPr id="9220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565400"/>
            <a:ext cx="3970338" cy="3816350"/>
          </a:xfrm>
        </p:spPr>
        <p:txBody>
          <a:bodyPr/>
          <a:lstStyle/>
          <a:p>
            <a:pPr marL="342900" indent="-342900" eaLnBrk="1" hangingPunct="1">
              <a:buFont typeface="Arial" charset="0"/>
              <a:buChar char="•"/>
            </a:pPr>
            <a:r>
              <a:rPr lang="ru-RU" sz="2400" smtClean="0"/>
              <a:t>атмосфера  семьи</a:t>
            </a:r>
          </a:p>
          <a:p>
            <a:pPr marL="342900" indent="-342900" eaLnBrk="1" hangingPunct="1">
              <a:buFont typeface="Arial" charset="0"/>
              <a:buChar char="•"/>
            </a:pPr>
            <a:r>
              <a:rPr lang="ru-RU" sz="2400" smtClean="0"/>
              <a:t>наличие  эмоционального  контакта  у ребенка  с  родителями</a:t>
            </a:r>
          </a:p>
          <a:p>
            <a:pPr marL="342900" indent="-342900" eaLnBrk="1" hangingPunct="1">
              <a:buFont typeface="Arial" charset="0"/>
              <a:buChar char="•"/>
            </a:pPr>
            <a:r>
              <a:rPr lang="ru-RU" sz="2400" smtClean="0"/>
              <a:t>позиция  ребенка</a:t>
            </a:r>
          </a:p>
          <a:p>
            <a:pPr marL="342900" indent="-342900" eaLnBrk="1" hangingPunct="1">
              <a:buFont typeface="Arial" charset="0"/>
              <a:buChar char="•"/>
            </a:pPr>
            <a:r>
              <a:rPr lang="ru-RU" sz="2400" smtClean="0"/>
              <a:t>структура  семьи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55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Личностный аспект лидерства </a:t>
            </a:r>
            <a:br>
              <a:rPr lang="ru-RU" b="1" dirty="0" smtClean="0"/>
            </a:br>
            <a:r>
              <a:rPr lang="ru-RU" b="1" dirty="0" smtClean="0"/>
              <a:t>в начальной школе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916832"/>
          <a:ext cx="822960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1792</Words>
  <Application>Microsoft Office PowerPoint</Application>
  <PresentationFormat>Экран (4:3)</PresentationFormat>
  <Paragraphs>109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Calibri</vt:lpstr>
      <vt:lpstr>Arial</vt:lpstr>
      <vt:lpstr>Book Antiqua</vt:lpstr>
      <vt:lpstr>Тема Office</vt:lpstr>
      <vt:lpstr>Программа развития лидерских качеств  у младших школьников</vt:lpstr>
      <vt:lpstr>Актуальность</vt:lpstr>
      <vt:lpstr>Цель программы</vt:lpstr>
      <vt:lpstr>Задачи</vt:lpstr>
      <vt:lpstr>Теоретико-методологическая основа программы</vt:lpstr>
      <vt:lpstr>Концепции лидерства</vt:lpstr>
      <vt:lpstr>Родительская позиция – путь  к лидерству</vt:lpstr>
      <vt:lpstr> Факторы, влияющие  на формирование лидерских качеств</vt:lpstr>
      <vt:lpstr>Личностный аспект лидерства  в начальной школе </vt:lpstr>
      <vt:lpstr>Компоненты лидерства</vt:lpstr>
      <vt:lpstr>Условия формирования лидерства в младшем школьном возрасте</vt:lpstr>
      <vt:lpstr>Комплекс игровых методов развития лидерских качеств  в младшем школьном возрасте</vt:lpstr>
      <vt:lpstr>Изучение типа личности младших школьников</vt:lpstr>
      <vt:lpstr>Игра  «Необычное использование»</vt:lpstr>
      <vt:lpstr>Игра «Без слов»</vt:lpstr>
      <vt:lpstr>Игровое упражнение  «Я тебе нравлюсь?»</vt:lpstr>
      <vt:lpstr>Психологическая игра  «Адаптация»</vt:lpstr>
      <vt:lpstr> Игра «Большая семейная фотография»  </vt:lpstr>
      <vt:lpstr>Игра «Карабас»</vt:lpstr>
      <vt:lpstr>Выявление социометрического статуса</vt:lpstr>
      <vt:lpstr>От умелого  руководства,  сочетания  различных  форм  работы,  направленных  на формирование лидерских качеств у младших школьников, зависит социальная успешность  детей  в  будущем,  учебной,  личной,  профессиональной деятельности.   Лидер - это тот человек,  который  может  убедить  других  людей  отложить  на  время  свои собственные  дела  и  заняться достижением  общей  цели,  которая  важна  для свободы и благосостояния группы. </vt:lpstr>
      <vt:lpstr>Источники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развития лидерских качеств у младших школьников</dc:title>
  <dc:creator>Анастасия</dc:creator>
  <cp:lastModifiedBy>Зиновьев ЕИ</cp:lastModifiedBy>
  <cp:revision>19</cp:revision>
  <dcterms:created xsi:type="dcterms:W3CDTF">2014-02-09T11:17:38Z</dcterms:created>
  <dcterms:modified xsi:type="dcterms:W3CDTF">2015-02-12T10:39:00Z</dcterms:modified>
</cp:coreProperties>
</file>