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87" r:id="rId3"/>
    <p:sldId id="258" r:id="rId4"/>
    <p:sldId id="290" r:id="rId5"/>
    <p:sldId id="260" r:id="rId6"/>
    <p:sldId id="271" r:id="rId7"/>
    <p:sldId id="272" r:id="rId8"/>
    <p:sldId id="273" r:id="rId9"/>
    <p:sldId id="274" r:id="rId10"/>
    <p:sldId id="275" r:id="rId11"/>
    <p:sldId id="280" r:id="rId12"/>
    <p:sldId id="288" r:id="rId13"/>
    <p:sldId id="263" r:id="rId14"/>
    <p:sldId id="289" r:id="rId15"/>
    <p:sldId id="281" r:id="rId16"/>
    <p:sldId id="282" r:id="rId17"/>
    <p:sldId id="283" r:id="rId18"/>
    <p:sldId id="284" r:id="rId19"/>
    <p:sldId id="285" r:id="rId20"/>
    <p:sldId id="265" r:id="rId21"/>
    <p:sldId id="286" r:id="rId22"/>
    <p:sldId id="299" r:id="rId23"/>
    <p:sldId id="300" r:id="rId24"/>
    <p:sldId id="301" r:id="rId25"/>
    <p:sldId id="304" r:id="rId26"/>
    <p:sldId id="305" r:id="rId27"/>
    <p:sldId id="306" r:id="rId28"/>
    <p:sldId id="307" r:id="rId29"/>
    <p:sldId id="291" r:id="rId30"/>
    <p:sldId id="292" r:id="rId31"/>
    <p:sldId id="293" r:id="rId32"/>
    <p:sldId id="294" r:id="rId33"/>
    <p:sldId id="267" r:id="rId34"/>
    <p:sldId id="268" r:id="rId35"/>
    <p:sldId id="297" r:id="rId36"/>
    <p:sldId id="295" r:id="rId37"/>
    <p:sldId id="296" r:id="rId38"/>
    <p:sldId id="298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Знаете ли вы, что такое интернет-мошенничество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Знаете ли вы, что такое интернет-мошенничество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слышал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Знаете ли вы, что такое интернет-мошенничество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dLbls/>
        <c:shape val="box"/>
        <c:axId val="121927552"/>
        <c:axId val="121929088"/>
        <c:axId val="114333440"/>
      </c:bar3DChart>
      <c:catAx>
        <c:axId val="121927552"/>
        <c:scaling>
          <c:orientation val="minMax"/>
        </c:scaling>
        <c:axPos val="b"/>
        <c:tickLblPos val="nextTo"/>
        <c:crossAx val="121929088"/>
        <c:crosses val="autoZero"/>
        <c:auto val="1"/>
        <c:lblAlgn val="ctr"/>
        <c:lblOffset val="100"/>
      </c:catAx>
      <c:valAx>
        <c:axId val="121929088"/>
        <c:scaling>
          <c:orientation val="minMax"/>
        </c:scaling>
        <c:axPos val="l"/>
        <c:majorGridlines/>
        <c:numFmt formatCode="General" sourceLinked="1"/>
        <c:tickLblPos val="nextTo"/>
        <c:crossAx val="121927552"/>
        <c:crosses val="autoZero"/>
        <c:crossBetween val="between"/>
      </c:valAx>
      <c:serAx>
        <c:axId val="114333440"/>
        <c:scaling>
          <c:orientation val="minMax"/>
        </c:scaling>
        <c:axPos val="b"/>
        <c:tickLblPos val="nextTo"/>
        <c:crossAx val="121929088"/>
        <c:crosses val="autoZero"/>
      </c:ser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Сталкивался ли ты с интернет-мошенничество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Сталкивался ли ты с интернет-мошенничество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27</c:v>
                </c:pt>
              </c:numCache>
            </c:numRef>
          </c:val>
        </c:ser>
        <c:dLbls/>
        <c:shape val="box"/>
        <c:axId val="121977088"/>
        <c:axId val="121991168"/>
        <c:axId val="121391744"/>
      </c:bar3DChart>
      <c:catAx>
        <c:axId val="121977088"/>
        <c:scaling>
          <c:orientation val="minMax"/>
        </c:scaling>
        <c:axPos val="b"/>
        <c:tickLblPos val="nextTo"/>
        <c:crossAx val="121991168"/>
        <c:crosses val="autoZero"/>
        <c:auto val="1"/>
        <c:lblAlgn val="ctr"/>
        <c:lblOffset val="100"/>
      </c:catAx>
      <c:valAx>
        <c:axId val="121991168"/>
        <c:scaling>
          <c:orientation val="minMax"/>
        </c:scaling>
        <c:axPos val="l"/>
        <c:majorGridlines/>
        <c:numFmt formatCode="General" sourceLinked="1"/>
        <c:tickLblPos val="nextTo"/>
        <c:crossAx val="121977088"/>
        <c:crosses val="autoZero"/>
        <c:crossBetween val="between"/>
      </c:valAx>
      <c:serAx>
        <c:axId val="121391744"/>
        <c:scaling>
          <c:orientation val="minMax"/>
        </c:scaling>
        <c:axPos val="b"/>
        <c:tickLblPos val="nextTo"/>
        <c:crossAx val="121991168"/>
        <c:crosses val="autoZero"/>
      </c:ser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не помню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сколько ты отдал денег этим жуликам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100-1000руб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сколько ты отдал денег этим жуликам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</c:ser>
        <c:dLbls/>
        <c:shape val="box"/>
        <c:axId val="122628736"/>
        <c:axId val="122642816"/>
        <c:axId val="114335232"/>
      </c:bar3DChart>
      <c:catAx>
        <c:axId val="122628736"/>
        <c:scaling>
          <c:orientation val="minMax"/>
        </c:scaling>
        <c:axPos val="b"/>
        <c:tickLblPos val="nextTo"/>
        <c:crossAx val="122642816"/>
        <c:crosses val="autoZero"/>
        <c:auto val="1"/>
        <c:lblAlgn val="ctr"/>
        <c:lblOffset val="100"/>
      </c:catAx>
      <c:valAx>
        <c:axId val="122642816"/>
        <c:scaling>
          <c:orientation val="minMax"/>
        </c:scaling>
        <c:axPos val="l"/>
        <c:majorGridlines/>
        <c:numFmt formatCode="General" sourceLinked="1"/>
        <c:tickLblPos val="nextTo"/>
        <c:crossAx val="122628736"/>
        <c:crosses val="autoZero"/>
        <c:crossBetween val="between"/>
      </c:valAx>
      <c:serAx>
        <c:axId val="114335232"/>
        <c:scaling>
          <c:orientation val="minMax"/>
        </c:scaling>
        <c:axPos val="b"/>
        <c:tickLblPos val="nextTo"/>
        <c:crossAx val="122642816"/>
        <c:crosses val="autoZero"/>
      </c:ser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знаешь ли черный список коротких номеров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знаешь ли черный список коротких номеров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помню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знаешь ли черный список коротких номеров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</c:ser>
        <c:dLbls/>
        <c:shape val="box"/>
        <c:axId val="79298944"/>
        <c:axId val="79300480"/>
        <c:axId val="121389056"/>
      </c:bar3DChart>
      <c:catAx>
        <c:axId val="79298944"/>
        <c:scaling>
          <c:orientation val="minMax"/>
        </c:scaling>
        <c:axPos val="b"/>
        <c:tickLblPos val="nextTo"/>
        <c:crossAx val="79300480"/>
        <c:crosses val="autoZero"/>
        <c:auto val="1"/>
        <c:lblAlgn val="ctr"/>
        <c:lblOffset val="100"/>
      </c:catAx>
      <c:valAx>
        <c:axId val="79300480"/>
        <c:scaling>
          <c:orientation val="minMax"/>
        </c:scaling>
        <c:axPos val="l"/>
        <c:majorGridlines/>
        <c:numFmt formatCode="General" sourceLinked="1"/>
        <c:tickLblPos val="nextTo"/>
        <c:crossAx val="79298944"/>
        <c:crosses val="autoZero"/>
        <c:crossBetween val="between"/>
      </c:valAx>
      <c:serAx>
        <c:axId val="121389056"/>
        <c:scaling>
          <c:orientation val="minMax"/>
        </c:scaling>
        <c:axPos val="b"/>
        <c:tickLblPos val="nextTo"/>
        <c:crossAx val="79300480"/>
        <c:crosses val="autoZero"/>
      </c:ser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знаешь ли ты, куда обращатся в случае мошенничества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знаешь ли ты, куда обращатся в случае мошенничества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32</c:v>
                </c:pt>
              </c:numCache>
            </c:numRef>
          </c:val>
        </c:ser>
        <c:dLbls/>
        <c:shape val="box"/>
        <c:axId val="79336192"/>
        <c:axId val="79337728"/>
        <c:axId val="79340416"/>
      </c:bar3DChart>
      <c:catAx>
        <c:axId val="79336192"/>
        <c:scaling>
          <c:orientation val="minMax"/>
        </c:scaling>
        <c:axPos val="b"/>
        <c:tickLblPos val="nextTo"/>
        <c:crossAx val="79337728"/>
        <c:crosses val="autoZero"/>
        <c:auto val="1"/>
        <c:lblAlgn val="ctr"/>
        <c:lblOffset val="100"/>
      </c:catAx>
      <c:valAx>
        <c:axId val="79337728"/>
        <c:scaling>
          <c:orientation val="minMax"/>
        </c:scaling>
        <c:axPos val="l"/>
        <c:majorGridlines/>
        <c:numFmt formatCode="General" sourceLinked="1"/>
        <c:tickLblPos val="nextTo"/>
        <c:crossAx val="79336192"/>
        <c:crosses val="autoZero"/>
        <c:crossBetween val="between"/>
      </c:valAx>
      <c:serAx>
        <c:axId val="79340416"/>
        <c:scaling>
          <c:orientation val="minMax"/>
        </c:scaling>
        <c:axPos val="b"/>
        <c:tickLblPos val="nextTo"/>
        <c:crossAx val="79337728"/>
        <c:crosses val="autoZero"/>
      </c:ser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смс "Добро"</c:v>
                </c:pt>
                <c:pt idx="1">
                  <c:v>смс "Вместе"</c:v>
                </c:pt>
                <c:pt idx="2">
                  <c:v>смс "Жанна"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</c:v>
                </c:pt>
                <c:pt idx="1">
                  <c:v>4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смс "Добро"</c:v>
                </c:pt>
                <c:pt idx="1">
                  <c:v>смс "Вместе"</c:v>
                </c:pt>
                <c:pt idx="2">
                  <c:v>смс "Жанна"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32</c:v>
                </c:pt>
                <c:pt idx="1">
                  <c:v>45</c:v>
                </c:pt>
                <c:pt idx="2">
                  <c:v>46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слышал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смс "Добро"</c:v>
                </c:pt>
                <c:pt idx="1">
                  <c:v>смс "Вместе"</c:v>
                </c:pt>
                <c:pt idx="2">
                  <c:v>смс "Жанна"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8</c:v>
                </c:pt>
                <c:pt idx="1">
                  <c:v>8</c:v>
                </c:pt>
                <c:pt idx="2">
                  <c:v>9</c:v>
                </c:pt>
              </c:numCache>
            </c:numRef>
          </c:val>
        </c:ser>
        <c:dLbls/>
        <c:shape val="box"/>
        <c:axId val="122804480"/>
        <c:axId val="122810368"/>
        <c:axId val="121391296"/>
      </c:bar3DChart>
      <c:catAx>
        <c:axId val="122804480"/>
        <c:scaling>
          <c:orientation val="minMax"/>
        </c:scaling>
        <c:axPos val="b"/>
        <c:tickLblPos val="nextTo"/>
        <c:crossAx val="122810368"/>
        <c:crosses val="autoZero"/>
        <c:auto val="1"/>
        <c:lblAlgn val="ctr"/>
        <c:lblOffset val="100"/>
      </c:catAx>
      <c:valAx>
        <c:axId val="122810368"/>
        <c:scaling>
          <c:orientation val="minMax"/>
        </c:scaling>
        <c:axPos val="l"/>
        <c:majorGridlines/>
        <c:numFmt formatCode="General" sourceLinked="1"/>
        <c:tickLblPos val="nextTo"/>
        <c:crossAx val="122804480"/>
        <c:crosses val="autoZero"/>
        <c:crossBetween val="between"/>
      </c:valAx>
      <c:serAx>
        <c:axId val="121391296"/>
        <c:scaling>
          <c:orientation val="minMax"/>
        </c:scaling>
        <c:axPos val="b"/>
        <c:tickLblPos val="nextTo"/>
        <c:crossAx val="122810368"/>
        <c:crosses val="autoZero"/>
      </c:ser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B76482-7AC2-4A78-8968-1B4803AF547B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A73833-2E55-42B1-B744-019163B9CC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2599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D2063-02CD-4F04-96DE-2165BDF86D5C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5B15A-96D3-42BF-8C1D-E094CD2D9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3AD02-9A68-4F76-AB26-29273583A6BF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94B7F-3C24-4A96-85E8-CDCE96331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1ED09-6CDB-494C-842A-457A3F299F74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3249E-9BB4-494C-B4AC-00EB5B1D7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DAC75-B945-44B5-B5C5-8D01694C086B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935E5-9C5A-4B32-BB68-C4F3CB247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23F21-FDBD-4A01-A78B-90207A5E0825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5B55C-23F6-48DC-B9FE-5DAE2978C7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8BF07-5308-4BA4-80BC-8E040F1F26EC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B648F-D3AB-46DD-A68B-41CE451FC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3B779-B67A-4280-BE34-812B019DE8C2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F1220-15C0-4AA5-9AAE-AE8E5B8253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48365-D768-4B08-AC8C-B24147AD09E7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C86C6-B248-43D3-AE0E-7FDADD8EBA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03CFC-C917-4758-BEB2-DE285CFA8E2B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F8B52-9439-4690-92BE-62E2A54E3A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F7477-662B-4BF8-9725-E865A7732F91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A07FB-7630-4580-BD07-B92A85057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E3088-9504-45B5-871D-B320482F2473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B143-87E1-4307-B6A2-7DA8DAF5F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3EF1E3-6211-411D-A4E5-8646A98E56B3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176979-8B84-490D-968E-ED0ED0166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17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slide" Target="slide3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9.xml"/><Relationship Id="rId4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9.xml"/><Relationship Id="rId4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:\НОУ 2013\картинки для работы\1 (1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60570">
            <a:off x="-73819" y="4084618"/>
            <a:ext cx="3070473" cy="26603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404664"/>
            <a:ext cx="82809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atin typeface="Briolin" pitchFamily="2" charset="0"/>
              </a:rPr>
              <a:t>Интернет-мошенничество: </a:t>
            </a:r>
            <a:r>
              <a:rPr lang="ru-RU" sz="6000" b="1" dirty="0" smtClean="0">
                <a:solidFill>
                  <a:srgbClr val="FF0000"/>
                </a:solidFill>
                <a:latin typeface="Briolin" pitchFamily="2" charset="0"/>
              </a:rPr>
              <a:t>реальность, которая нас окружает</a:t>
            </a:r>
            <a:endParaRPr lang="ru-RU" sz="6000" b="1" dirty="0">
              <a:solidFill>
                <a:srgbClr val="FF0000"/>
              </a:solidFill>
              <a:latin typeface="Briolin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-13766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Calligraph" pitchFamily="82" charset="0"/>
              </a:rPr>
              <a:t>МБОУ «СОШ в </a:t>
            </a:r>
            <a:r>
              <a:rPr lang="ru-RU" sz="1400" dirty="0" err="1" smtClean="0">
                <a:latin typeface="Calligraph" pitchFamily="82" charset="0"/>
              </a:rPr>
              <a:t>п.Омчак</a:t>
            </a:r>
            <a:r>
              <a:rPr lang="ru-RU" sz="1400" dirty="0" smtClean="0">
                <a:latin typeface="Calligraph" pitchFamily="82" charset="0"/>
              </a:rPr>
              <a:t>»</a:t>
            </a:r>
            <a:endParaRPr lang="ru-RU" sz="1400" dirty="0">
              <a:latin typeface="Calligraph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9992" y="4869160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Calligraph" pitchFamily="82" charset="0"/>
              </a:rPr>
              <a:t>                          Выполнила: </a:t>
            </a:r>
          </a:p>
          <a:p>
            <a:pPr algn="just"/>
            <a:r>
              <a:rPr lang="ru-RU" sz="2400" dirty="0" smtClean="0">
                <a:latin typeface="Calligraph" pitchFamily="82" charset="0"/>
              </a:rPr>
              <a:t>                       учитель географии</a:t>
            </a:r>
          </a:p>
          <a:p>
            <a:pPr algn="just"/>
            <a:r>
              <a:rPr lang="ru-RU" sz="2400" dirty="0" smtClean="0">
                <a:latin typeface="Calligraph" pitchFamily="82" charset="0"/>
              </a:rPr>
              <a:t>                       Мищенко Н.В.</a:t>
            </a:r>
            <a:endParaRPr lang="ru-RU" sz="2400" dirty="0">
              <a:latin typeface="Calligraph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1800" y="6553289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Calligraph" pitchFamily="82" charset="0"/>
              </a:rPr>
              <a:t>2014г.</a:t>
            </a:r>
            <a:endParaRPr lang="ru-RU" sz="1400" dirty="0">
              <a:latin typeface="Calligraph" pitchFamily="8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9996" y="116632"/>
            <a:ext cx="734688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>
                <a:solidFill>
                  <a:srgbClr val="7030A0"/>
                </a:solidFill>
                <a:latin typeface="Briolin" pitchFamily="2" charset="0"/>
              </a:rPr>
              <a:t>Выгодный обмен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334" y="2780928"/>
            <a:ext cx="4341650" cy="3979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395505" y="2060848"/>
            <a:ext cx="485147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latin typeface="Comic Sans MS" pitchFamily="66" charset="0"/>
              </a:rPr>
              <a:t>Помните: обменять валюту с выгодой для себя невозможно. 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101584" y="5726887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2608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2792" y="116632"/>
            <a:ext cx="871584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7030A0"/>
                </a:solidFill>
                <a:latin typeface="Briolin" pitchFamily="2" charset="0"/>
              </a:rPr>
              <a:t>Дешёвые распродажи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567" y="1026703"/>
            <a:ext cx="3122984" cy="20819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8670" y="3330581"/>
            <a:ext cx="3489458" cy="23436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4912" y="4628305"/>
            <a:ext cx="3456384" cy="2186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2972666"/>
            <a:ext cx="3183954" cy="22534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25296" y="1132295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latin typeface="Comic Sans MS" pitchFamily="66" charset="0"/>
              </a:rPr>
              <a:t>После </a:t>
            </a:r>
            <a:r>
              <a:rPr lang="ru-RU" sz="3200" dirty="0">
                <a:latin typeface="Comic Sans MS" pitchFamily="66" charset="0"/>
              </a:rPr>
              <a:t>отправки </a:t>
            </a:r>
            <a:r>
              <a:rPr lang="ru-RU" sz="3200" dirty="0" smtClean="0">
                <a:latin typeface="Comic Sans MS" pitchFamily="66" charset="0"/>
              </a:rPr>
              <a:t>денег, чаще всего бывает так: ни денег, ни покупок…ни сайта</a:t>
            </a:r>
            <a:endParaRPr lang="ru-RU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7758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07081"/>
            <a:ext cx="836511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Briolin" pitchFamily="2" charset="0"/>
              </a:rPr>
              <a:t>Схемы мобильного мошенничества</a:t>
            </a:r>
            <a:endParaRPr lang="ru-RU" sz="3600" b="1" dirty="0" smtClean="0">
              <a:solidFill>
                <a:srgbClr val="7030A0"/>
              </a:solidFill>
              <a:latin typeface="Briolin" pitchFamily="2" charset="0"/>
            </a:endParaRPr>
          </a:p>
          <a:p>
            <a:r>
              <a:rPr lang="ru-RU" sz="3200" i="1" dirty="0" smtClean="0"/>
              <a:t>                     </a:t>
            </a:r>
          </a:p>
          <a:p>
            <a:r>
              <a:rPr lang="ru-RU" sz="3200" i="1" dirty="0" smtClean="0"/>
              <a:t>                     </a:t>
            </a:r>
            <a:endParaRPr lang="ru-RU" sz="3200" dirty="0"/>
          </a:p>
          <a:p>
            <a:r>
              <a:rPr lang="ru-RU" sz="3200" i="1" dirty="0" smtClean="0"/>
              <a:t>                           </a:t>
            </a:r>
            <a:endParaRPr lang="ru-RU" dirty="0"/>
          </a:p>
        </p:txBody>
      </p:sp>
      <p:sp>
        <p:nvSpPr>
          <p:cNvPr id="3" name="7-конечная звезда 2"/>
          <p:cNvSpPr/>
          <p:nvPr/>
        </p:nvSpPr>
        <p:spPr>
          <a:xfrm>
            <a:off x="5554960" y="1949615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640533" y="2361517"/>
            <a:ext cx="345857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Comic Sans MS" pitchFamily="66" charset="0"/>
              </a:rPr>
              <a:t>Случай с </a:t>
            </a:r>
          </a:p>
          <a:p>
            <a:pPr algn="ctr"/>
            <a:r>
              <a:rPr lang="ru-RU" sz="3200" b="1" dirty="0" smtClean="0">
                <a:latin typeface="Comic Sans MS" pitchFamily="66" charset="0"/>
              </a:rPr>
              <a:t>родственниками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1961" y="5661248"/>
            <a:ext cx="2816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СМС просьба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60691" y="5561563"/>
            <a:ext cx="351570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Comic Sans MS" pitchFamily="66" charset="0"/>
              </a:rPr>
              <a:t>Ошибочный </a:t>
            </a:r>
          </a:p>
          <a:p>
            <a:pPr algn="ctr"/>
            <a:r>
              <a:rPr lang="ru-RU" sz="3200" b="1" dirty="0" smtClean="0">
                <a:latin typeface="Comic Sans MS" pitchFamily="66" charset="0"/>
              </a:rPr>
              <a:t>перевод средств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2695" y="4005064"/>
            <a:ext cx="49808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«Штрафные санкции» </a:t>
            </a:r>
          </a:p>
          <a:p>
            <a:pPr algn="ctr"/>
            <a:r>
              <a:rPr lang="ru-RU" sz="3200" b="1" dirty="0" smtClean="0">
                <a:latin typeface="Comic Sans MS" pitchFamily="66" charset="0"/>
              </a:rPr>
              <a:t>оператора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3811044"/>
            <a:ext cx="2925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Платный код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1270828" y="2570051"/>
            <a:ext cx="29380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Ложный приз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11" name="7-конечная звезда 10"/>
          <p:cNvSpPr/>
          <p:nvPr/>
        </p:nvSpPr>
        <p:spPr>
          <a:xfrm>
            <a:off x="957644" y="1780548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7-конечная звезда 11"/>
          <p:cNvSpPr/>
          <p:nvPr/>
        </p:nvSpPr>
        <p:spPr>
          <a:xfrm>
            <a:off x="5128711" y="3360846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7-конечная звезда 12"/>
          <p:cNvSpPr/>
          <p:nvPr/>
        </p:nvSpPr>
        <p:spPr>
          <a:xfrm>
            <a:off x="417240" y="3230075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7-конечная звезда 13"/>
          <p:cNvSpPr/>
          <p:nvPr/>
        </p:nvSpPr>
        <p:spPr>
          <a:xfrm>
            <a:off x="5418216" y="4888261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7-конечная звезда 14"/>
          <p:cNvSpPr/>
          <p:nvPr/>
        </p:nvSpPr>
        <p:spPr>
          <a:xfrm>
            <a:off x="576218" y="5080279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238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64096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4400" b="1" dirty="0">
                <a:solidFill>
                  <a:srgbClr val="7030A0"/>
                </a:solidFill>
                <a:latin typeface="Briolin" pitchFamily="2" charset="0"/>
              </a:rPr>
              <a:t>ЧЁРНЫЙ СПИСОК КОРОТКИХ НОМЕРОВ</a:t>
            </a:r>
          </a:p>
          <a:p>
            <a:pPr algn="just"/>
            <a:r>
              <a:rPr lang="ru-RU" sz="3200" b="1" dirty="0" smtClean="0">
                <a:latin typeface="Comic Sans MS" pitchFamily="66" charset="0"/>
              </a:rPr>
              <a:t>1121; 1151; 1161; 1171; 2810; 2858; 3649;   3649;   3858</a:t>
            </a:r>
            <a:r>
              <a:rPr lang="ru-RU" sz="3200" b="1" dirty="0">
                <a:latin typeface="Comic Sans MS" pitchFamily="66" charset="0"/>
              </a:rPr>
              <a:t>;   4124;   4125;   </a:t>
            </a:r>
            <a:r>
              <a:rPr lang="ru-RU" sz="3200" b="1" dirty="0" smtClean="0">
                <a:latin typeface="Comic Sans MS" pitchFamily="66" charset="0"/>
              </a:rPr>
              <a:t>     </a:t>
            </a:r>
          </a:p>
          <a:p>
            <a:pPr algn="just"/>
            <a:r>
              <a:rPr lang="ru-RU" sz="3200" b="1" dirty="0">
                <a:latin typeface="Comic Sans MS" pitchFamily="66" charset="0"/>
              </a:rPr>
              <a:t> </a:t>
            </a:r>
            <a:r>
              <a:rPr lang="ru-RU" sz="3200" b="1" dirty="0" smtClean="0">
                <a:latin typeface="Comic Sans MS" pitchFamily="66" charset="0"/>
              </a:rPr>
              <a:t>  4460</a:t>
            </a:r>
            <a:r>
              <a:rPr lang="ru-RU" sz="3200" b="1" dirty="0">
                <a:latin typeface="Comic Sans MS" pitchFamily="66" charset="0"/>
              </a:rPr>
              <a:t>;   </a:t>
            </a:r>
            <a:r>
              <a:rPr lang="ru-RU" sz="3200" b="1" dirty="0" smtClean="0">
                <a:latin typeface="Comic Sans MS" pitchFamily="66" charset="0"/>
              </a:rPr>
              <a:t> 5537</a:t>
            </a:r>
            <a:r>
              <a:rPr lang="ru-RU" sz="3200" b="1" dirty="0">
                <a:latin typeface="Comic Sans MS" pitchFamily="66" charset="0"/>
              </a:rPr>
              <a:t>;   </a:t>
            </a:r>
            <a:r>
              <a:rPr lang="ru-RU" sz="3200" b="1" dirty="0" smtClean="0">
                <a:latin typeface="Comic Sans MS" pitchFamily="66" charset="0"/>
              </a:rPr>
              <a:t>7122;    7132; </a:t>
            </a:r>
          </a:p>
          <a:p>
            <a:pPr algn="just"/>
            <a:r>
              <a:rPr lang="ru-RU" sz="3200" b="1" dirty="0" smtClean="0">
                <a:latin typeface="Comic Sans MS" pitchFamily="66" charset="0"/>
              </a:rPr>
              <a:t>       7733;    </a:t>
            </a:r>
            <a:r>
              <a:rPr lang="ru-RU" sz="3200" b="1" dirty="0">
                <a:latin typeface="Comic Sans MS" pitchFamily="66" charset="0"/>
              </a:rPr>
              <a:t>8355;  </a:t>
            </a:r>
            <a:r>
              <a:rPr lang="ru-RU" sz="3200" b="1" dirty="0" smtClean="0">
                <a:latin typeface="Comic Sans MS" pitchFamily="66" charset="0"/>
              </a:rPr>
              <a:t>   </a:t>
            </a:r>
            <a:r>
              <a:rPr lang="ru-RU" sz="3200" b="1" dirty="0">
                <a:latin typeface="Comic Sans MS" pitchFamily="66" charset="0"/>
              </a:rPr>
              <a:t>9395</a:t>
            </a:r>
            <a:r>
              <a:rPr lang="ru-RU" sz="3200" b="1" dirty="0" smtClean="0">
                <a:latin typeface="Comic Sans MS" pitchFamily="66" charset="0"/>
              </a:rPr>
              <a:t>; </a:t>
            </a:r>
          </a:p>
          <a:p>
            <a:pPr algn="just"/>
            <a:r>
              <a:rPr lang="ru-RU" sz="3200" b="1" dirty="0" smtClean="0">
                <a:latin typeface="Comic Sans MS" pitchFamily="66" charset="0"/>
              </a:rPr>
              <a:t>     9690;      </a:t>
            </a:r>
            <a:r>
              <a:rPr lang="ru-RU" sz="3200" b="1" dirty="0">
                <a:latin typeface="Comic Sans MS" pitchFamily="66" charset="0"/>
              </a:rPr>
              <a:t>9693;   </a:t>
            </a:r>
            <a:r>
              <a:rPr lang="ru-RU" sz="3200" b="1" dirty="0" smtClean="0">
                <a:latin typeface="Comic Sans MS" pitchFamily="66" charset="0"/>
              </a:rPr>
              <a:t> </a:t>
            </a:r>
            <a:r>
              <a:rPr lang="ru-RU" sz="3200" b="1" dirty="0">
                <a:latin typeface="Comic Sans MS" pitchFamily="66" charset="0"/>
              </a:rPr>
              <a:t>9697;    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875083"/>
            <a:ext cx="3991400" cy="2970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352947" y="3821281"/>
            <a:ext cx="4572000" cy="30777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Comic Sans MS" pitchFamily="66" charset="0"/>
              </a:rPr>
              <a:t>Если Вы решили все-таки отправить смс на любой короткий номер, проверьте его </a:t>
            </a:r>
            <a:r>
              <a:rPr lang="ru-RU" sz="3200" b="1" dirty="0">
                <a:latin typeface="Comic Sans MS" pitchFamily="66" charset="0"/>
              </a:rPr>
              <a:t>ЗДЕСЬ:</a:t>
            </a:r>
            <a:r>
              <a:rPr lang="ru-RU" sz="3200" dirty="0">
                <a:latin typeface="Comic Sans MS" pitchFamily="66" charset="0"/>
              </a:rPr>
              <a:t> </a:t>
            </a:r>
            <a:r>
              <a:rPr lang="ru-RU" sz="3200" dirty="0" smtClean="0">
                <a:latin typeface="Comic Sans MS" pitchFamily="66" charset="0"/>
              </a:rPr>
              <a:t>                      </a:t>
            </a:r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h</a:t>
            </a:r>
            <a:r>
              <a:rPr lang="ru-RU" sz="2800" b="1" dirty="0" smtClean="0">
                <a:solidFill>
                  <a:srgbClr val="FF0000"/>
                </a:solidFill>
              </a:rPr>
              <a:t>ttp</a:t>
            </a:r>
            <a:r>
              <a:rPr lang="ru-RU" sz="2800" b="1" dirty="0">
                <a:solidFill>
                  <a:srgbClr val="FF0000"/>
                </a:solidFill>
              </a:rPr>
              <a:t>://comnovosti.ucoz.ru</a:t>
            </a:r>
            <a:endParaRPr lang="ru-RU" sz="2800" dirty="0">
              <a:solidFill>
                <a:srgbClr val="FF0000"/>
              </a:solidFill>
            </a:endParaRP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1304338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07081"/>
            <a:ext cx="879716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Briolin" pitchFamily="2" charset="0"/>
              </a:rPr>
              <a:t>Схемы мобильного мошенничества</a:t>
            </a:r>
            <a:endParaRPr lang="ru-RU" sz="4000" b="1" dirty="0" smtClean="0">
              <a:solidFill>
                <a:srgbClr val="7030A0"/>
              </a:solidFill>
              <a:latin typeface="Briolin" pitchFamily="2" charset="0"/>
            </a:endParaRPr>
          </a:p>
          <a:p>
            <a:r>
              <a:rPr lang="ru-RU" sz="3200" i="1" dirty="0" smtClean="0"/>
              <a:t>                     </a:t>
            </a:r>
          </a:p>
          <a:p>
            <a:r>
              <a:rPr lang="ru-RU" sz="3200" i="1" dirty="0" smtClean="0"/>
              <a:t>                     </a:t>
            </a:r>
            <a:endParaRPr lang="ru-RU" sz="3200" dirty="0"/>
          </a:p>
          <a:p>
            <a:r>
              <a:rPr lang="ru-RU" sz="3200" i="1" dirty="0" smtClean="0"/>
              <a:t>                           </a:t>
            </a:r>
            <a:endParaRPr lang="ru-RU" dirty="0"/>
          </a:p>
        </p:txBody>
      </p:sp>
      <p:sp>
        <p:nvSpPr>
          <p:cNvPr id="3" name="7-конечная звезда 2"/>
          <p:cNvSpPr/>
          <p:nvPr/>
        </p:nvSpPr>
        <p:spPr>
          <a:xfrm>
            <a:off x="5811885" y="2120709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660232" y="2857471"/>
            <a:ext cx="16065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Comic Sans MS" pitchFamily="66" charset="0"/>
                <a:hlinkClick r:id="rId2" action="ppaction://hlinksldjump"/>
              </a:rPr>
              <a:t>Тесты 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42345" y="5619920"/>
            <a:ext cx="439998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Comic Sans MS" pitchFamily="66" charset="0"/>
                <a:hlinkClick r:id="rId3" action="ppaction://hlinksldjump"/>
              </a:rPr>
              <a:t>Онлайн-викторины </a:t>
            </a:r>
          </a:p>
          <a:p>
            <a:pPr algn="ctr"/>
            <a:r>
              <a:rPr lang="ru-RU" sz="3200" b="1" dirty="0" smtClean="0">
                <a:latin typeface="Comic Sans MS" pitchFamily="66" charset="0"/>
                <a:hlinkClick r:id="rId3" action="ppaction://hlinksldjump"/>
              </a:rPr>
              <a:t>на реальные деньги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912" y="4839823"/>
            <a:ext cx="45432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Comic Sans MS" pitchFamily="66" charset="0"/>
                <a:hlinkClick r:id="rId4" action="ppaction://hlinksldjump"/>
              </a:rPr>
              <a:t>Онлайн-гадание,</a:t>
            </a:r>
          </a:p>
          <a:p>
            <a:pPr algn="ctr"/>
            <a:r>
              <a:rPr lang="ru-RU" sz="3200" b="1" dirty="0">
                <a:latin typeface="Comic Sans MS" pitchFamily="66" charset="0"/>
                <a:hlinkClick r:id="rId4" action="ppaction://hlinksldjump"/>
              </a:rPr>
              <a:t>т</a:t>
            </a:r>
            <a:r>
              <a:rPr lang="ru-RU" sz="3200" b="1" dirty="0" smtClean="0">
                <a:latin typeface="Comic Sans MS" pitchFamily="66" charset="0"/>
                <a:hlinkClick r:id="rId4" action="ppaction://hlinksldjump"/>
              </a:rPr>
              <a:t>олкование снов,</a:t>
            </a:r>
          </a:p>
          <a:p>
            <a:pPr algn="ctr"/>
            <a:r>
              <a:rPr lang="ru-RU" sz="3200" b="1" dirty="0">
                <a:latin typeface="Comic Sans MS" pitchFamily="66" charset="0"/>
                <a:hlinkClick r:id="rId4" action="ppaction://hlinksldjump"/>
              </a:rPr>
              <a:t>и</a:t>
            </a:r>
            <a:r>
              <a:rPr lang="ru-RU" sz="3200" b="1" dirty="0" smtClean="0">
                <a:latin typeface="Comic Sans MS" pitchFamily="66" charset="0"/>
                <a:hlinkClick r:id="rId4" action="ppaction://hlinksldjump"/>
              </a:rPr>
              <a:t>сполнение желаний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97605" y="4068290"/>
            <a:ext cx="35044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Comic Sans MS" pitchFamily="66" charset="0"/>
                <a:hlinkClick r:id="rId5" action="ppaction://hlinksldjump"/>
              </a:rPr>
              <a:t>Тайна фамилии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10" name="Прямоугольник 9">
            <a:hlinkClick r:id="rId6" action="ppaction://hlinksldjump"/>
          </p:cNvPr>
          <p:cNvSpPr/>
          <p:nvPr/>
        </p:nvSpPr>
        <p:spPr>
          <a:xfrm>
            <a:off x="625209" y="2328068"/>
            <a:ext cx="4293163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Comic Sans MS" pitchFamily="66" charset="0"/>
                <a:hlinkClick r:id="rId7" action="ppaction://hlinksldjump"/>
              </a:rPr>
              <a:t>Определение </a:t>
            </a:r>
          </a:p>
          <a:p>
            <a:pPr algn="ctr"/>
            <a:r>
              <a:rPr lang="ru-RU" sz="3200" b="1" dirty="0">
                <a:latin typeface="Comic Sans MS" pitchFamily="66" charset="0"/>
                <a:hlinkClick r:id="rId7" action="ppaction://hlinksldjump"/>
              </a:rPr>
              <a:t>м</a:t>
            </a:r>
            <a:r>
              <a:rPr lang="ru-RU" sz="3200" b="1" dirty="0" smtClean="0">
                <a:latin typeface="Comic Sans MS" pitchFamily="66" charset="0"/>
                <a:hlinkClick r:id="rId7" action="ppaction://hlinksldjump"/>
              </a:rPr>
              <a:t>естонахождения</a:t>
            </a:r>
          </a:p>
          <a:p>
            <a:pPr algn="ctr"/>
            <a:r>
              <a:rPr lang="ru-RU" sz="3200" b="1" dirty="0">
                <a:latin typeface="Comic Sans MS" pitchFamily="66" charset="0"/>
                <a:hlinkClick r:id="rId7" action="ppaction://hlinksldjump"/>
              </a:rPr>
              <a:t>а</a:t>
            </a:r>
            <a:r>
              <a:rPr lang="ru-RU" sz="3200" b="1" dirty="0" smtClean="0">
                <a:latin typeface="Comic Sans MS" pitchFamily="66" charset="0"/>
                <a:hlinkClick r:id="rId7" action="ppaction://hlinksldjump"/>
              </a:rPr>
              <a:t>бонента по номеру</a:t>
            </a:r>
          </a:p>
          <a:p>
            <a:pPr algn="ctr"/>
            <a:r>
              <a:rPr lang="ru-RU" sz="3200" b="1" dirty="0" smtClean="0">
                <a:latin typeface="Comic Sans MS" pitchFamily="66" charset="0"/>
                <a:hlinkClick r:id="rId7" action="ppaction://hlinksldjump"/>
              </a:rPr>
              <a:t>телефона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11" name="7-конечная звезда 10"/>
          <p:cNvSpPr/>
          <p:nvPr/>
        </p:nvSpPr>
        <p:spPr>
          <a:xfrm>
            <a:off x="539552" y="1799850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7-конечная звезда 11"/>
          <p:cNvSpPr/>
          <p:nvPr/>
        </p:nvSpPr>
        <p:spPr>
          <a:xfrm>
            <a:off x="5185517" y="3442246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7-конечная звезда 12"/>
          <p:cNvSpPr/>
          <p:nvPr/>
        </p:nvSpPr>
        <p:spPr>
          <a:xfrm>
            <a:off x="395536" y="4077289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7-конечная звезда 13"/>
          <p:cNvSpPr/>
          <p:nvPr/>
        </p:nvSpPr>
        <p:spPr>
          <a:xfrm>
            <a:off x="5220072" y="5009251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3430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35383" y="0"/>
            <a:ext cx="31566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7030A0"/>
                </a:solidFill>
                <a:latin typeface="Briolin" pitchFamily="2" charset="0"/>
              </a:rPr>
              <a:t>Тесты</a:t>
            </a:r>
            <a:endParaRPr lang="ru-RU" sz="7200" b="1" dirty="0">
              <a:solidFill>
                <a:srgbClr val="7030A0"/>
              </a:solidFill>
              <a:latin typeface="Briolin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0623" y="2708920"/>
            <a:ext cx="5842142" cy="4149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23528" y="1052736"/>
            <a:ext cx="840966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Comic Sans MS" pitchFamily="66" charset="0"/>
              </a:rPr>
              <a:t>Большинство </a:t>
            </a:r>
            <a:r>
              <a:rPr lang="ru-RU" sz="2800" dirty="0">
                <a:latin typeface="Comic Sans MS" pitchFamily="66" charset="0"/>
              </a:rPr>
              <a:t>из них бесплатны, но некоторые требуют после прохождения теста отправить СМС-сообщение на короткий номер для получения кода. В результате пропадут деньги.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037141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9769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600" y="116632"/>
            <a:ext cx="8939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  <a:latin typeface="Briolin" pitchFamily="2" charset="0"/>
              </a:rPr>
              <a:t>Определение местонахождения абонента по номеру его мобильного </a:t>
            </a:r>
            <a:r>
              <a:rPr lang="ru-RU" sz="4800" b="1" dirty="0" smtClean="0">
                <a:solidFill>
                  <a:srgbClr val="7030A0"/>
                </a:solidFill>
                <a:latin typeface="Briolin" pitchFamily="2" charset="0"/>
              </a:rPr>
              <a:t>телефона </a:t>
            </a:r>
            <a:endParaRPr lang="ru-RU" sz="4800" b="1" dirty="0">
              <a:solidFill>
                <a:srgbClr val="7030A0"/>
              </a:solidFill>
              <a:latin typeface="Briolin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138" y="2249774"/>
            <a:ext cx="2667000" cy="23812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11961" y="3163620"/>
            <a:ext cx="5356447" cy="2217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5288340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Comic Sans MS" pitchFamily="66" charset="0"/>
              </a:rPr>
              <a:t>Доступ к таким программам имеют </a:t>
            </a:r>
            <a:r>
              <a:rPr lang="ru-RU" sz="3200" b="1" dirty="0" smtClean="0">
                <a:latin typeface="Comic Sans MS" pitchFamily="66" charset="0"/>
              </a:rPr>
              <a:t>ТОЛЬКО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>
                <a:solidFill>
                  <a:srgbClr val="FF0000"/>
                </a:solidFill>
                <a:latin typeface="Comic Sans MS" pitchFamily="66" charset="0"/>
              </a:rPr>
              <a:t>сотрудники полиции и спецслужб. 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037141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9165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60338"/>
            <a:ext cx="683232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>
                <a:solidFill>
                  <a:srgbClr val="7030A0"/>
                </a:solidFill>
                <a:latin typeface="Briolin" pitchFamily="2" charset="0"/>
              </a:rPr>
              <a:t>Тайна </a:t>
            </a:r>
            <a:r>
              <a:rPr lang="ru-RU" sz="6600" b="1" dirty="0" smtClean="0">
                <a:solidFill>
                  <a:srgbClr val="7030A0"/>
                </a:solidFill>
                <a:latin typeface="Briolin" pitchFamily="2" charset="0"/>
              </a:rPr>
              <a:t>фамилии</a:t>
            </a:r>
            <a:endParaRPr lang="ru-RU" sz="6600" b="1" dirty="0">
              <a:solidFill>
                <a:srgbClr val="7030A0"/>
              </a:solidFill>
              <a:latin typeface="Briolin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16016" y="1381086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Comic Sans MS" pitchFamily="66" charset="0"/>
              </a:rPr>
              <a:t>Введя свою фамилию, человек видит сообщение, что происхождение фамилии установлено и для получения «фамильного диплома» нужно отправить СМС на короткий номер. 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37141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572265"/>
            <a:ext cx="5020103" cy="4285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AutoShape 2" descr="http://inetsovety.ru/wp-content/uploads/2011/07/tf_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4" descr="http://inetsovety.ru/wp-content/uploads/2011/07/tf_2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2870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0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  <a:latin typeface="Briolin" pitchFamily="2" charset="0"/>
              </a:rPr>
              <a:t>Онлайн-гадание, толкование снов, исполнение </a:t>
            </a:r>
            <a:r>
              <a:rPr lang="ru-RU" sz="4800" b="1" dirty="0" smtClean="0">
                <a:solidFill>
                  <a:srgbClr val="7030A0"/>
                </a:solidFill>
                <a:latin typeface="Briolin" pitchFamily="2" charset="0"/>
              </a:rPr>
              <a:t>желаний </a:t>
            </a:r>
            <a:endParaRPr lang="ru-RU" sz="4800" b="1" dirty="0">
              <a:solidFill>
                <a:srgbClr val="7030A0"/>
              </a:solidFill>
              <a:latin typeface="Briolin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49553" y="2218259"/>
            <a:ext cx="3299582" cy="2617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513" y="2083738"/>
            <a:ext cx="3125336" cy="2886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-7849" y="4907643"/>
            <a:ext cx="88569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itchFamily="66" charset="0"/>
              </a:rPr>
              <a:t>После отправки СМС вы в лучшем случае получите заранее заготовленный  результат, а в худшем – код доступа окажется неверен.</a:t>
            </a:r>
            <a:br>
              <a:rPr lang="ru-RU" sz="2800" dirty="0">
                <a:latin typeface="Comic Sans MS" pitchFamily="66" charset="0"/>
              </a:rPr>
            </a:br>
            <a:endParaRPr lang="ru-RU" sz="2800" dirty="0">
              <a:latin typeface="Comic Sans MS" pitchFamily="66" charset="0"/>
            </a:endParaRP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037141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2815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8569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7030A0"/>
                </a:solidFill>
                <a:latin typeface="Briolin" pitchFamily="2" charset="0"/>
              </a:rPr>
              <a:t>Онлайн-викторины на реальные деньги или </a:t>
            </a:r>
            <a:r>
              <a:rPr lang="ru-RU" sz="5400" b="1" dirty="0" smtClean="0">
                <a:solidFill>
                  <a:srgbClr val="7030A0"/>
                </a:solidFill>
                <a:latin typeface="Briolin" pitchFamily="2" charset="0"/>
              </a:rPr>
              <a:t>призы </a:t>
            </a:r>
            <a:endParaRPr lang="ru-RU" sz="5400" b="1" dirty="0">
              <a:solidFill>
                <a:srgbClr val="7030A0"/>
              </a:solidFill>
              <a:latin typeface="Briolin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0" y="2328896"/>
            <a:ext cx="3175000" cy="450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460870" y="2708920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>
                <a:latin typeface="Comic Sans MS" pitchFamily="66" charset="0"/>
              </a:rPr>
              <a:t>После ответа на определённое число вопросов вас попросят отправить СМС. Никакого выигрыша, вы, конечно же, не увидите. </a:t>
            </a:r>
          </a:p>
        </p:txBody>
      </p:sp>
    </p:spTree>
    <p:extLst>
      <p:ext uri="{BB962C8B-B14F-4D97-AF65-F5344CB8AC3E}">
        <p14:creationId xmlns:p14="http://schemas.microsoft.com/office/powerpoint/2010/main" xmlns="" val="273578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6660" y="440"/>
            <a:ext cx="885521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3399"/>
                </a:solidFill>
                <a:latin typeface="Briolin" pitchFamily="2" charset="0"/>
              </a:rPr>
              <a:t>Цели данной работы:</a:t>
            </a:r>
          </a:p>
          <a:p>
            <a:pPr algn="just"/>
            <a:r>
              <a:rPr lang="ru-RU" sz="2400" dirty="0">
                <a:latin typeface="Comic Sans MS" pitchFamily="66" charset="0"/>
              </a:rPr>
              <a:t> 1) объяснить суть интернет-мошенничества; познакомить с тем, кто такие интернет-мошенники, как они действуют; рассмотреть их основные схемы, группы, ходы;</a:t>
            </a:r>
          </a:p>
          <a:p>
            <a:pPr algn="just"/>
            <a:r>
              <a:rPr lang="ru-RU" sz="2400" dirty="0">
                <a:latin typeface="Comic Sans MS" pitchFamily="66" charset="0"/>
              </a:rPr>
              <a:t>   2) определить, почему интернет-мошенничество стало обыденным явлением всего мира;</a:t>
            </a:r>
          </a:p>
          <a:p>
            <a:pPr algn="just"/>
            <a:r>
              <a:rPr lang="ru-RU" sz="2400" dirty="0">
                <a:latin typeface="Comic Sans MS" pitchFamily="66" charset="0"/>
              </a:rPr>
              <a:t>   3) подготовить основные рекомендации «Как не попасть в </a:t>
            </a:r>
            <a:r>
              <a:rPr lang="ru-RU" sz="2400" dirty="0" smtClean="0">
                <a:latin typeface="Comic Sans MS" pitchFamily="66" charset="0"/>
              </a:rPr>
              <a:t>ловушку мошенников»</a:t>
            </a:r>
            <a:endParaRPr lang="ru-RU" sz="2400" b="1" dirty="0" smtClean="0"/>
          </a:p>
          <a:p>
            <a:r>
              <a:rPr lang="ru-RU" sz="2400" b="1" dirty="0" smtClean="0">
                <a:solidFill>
                  <a:srgbClr val="FF3399"/>
                </a:solidFill>
                <a:latin typeface="Briolin" pitchFamily="2" charset="0"/>
              </a:rPr>
              <a:t>Задачи: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</a:t>
            </a:r>
            <a:r>
              <a:rPr lang="ru-RU" sz="2400" dirty="0" smtClean="0">
                <a:latin typeface="Comic Sans MS" pitchFamily="66" charset="0"/>
              </a:rPr>
              <a:t>1.  Изучить интернет-мошенников с помощью сети Интернет, рассмотреть их основные схемы, ходы, черные списки коротких номеров; </a:t>
            </a:r>
          </a:p>
          <a:p>
            <a:pPr algn="just"/>
            <a:r>
              <a:rPr lang="ru-RU" sz="2400" dirty="0" smtClean="0">
                <a:latin typeface="Comic Sans MS" pitchFamily="66" charset="0"/>
              </a:rPr>
              <a:t> </a:t>
            </a:r>
            <a:r>
              <a:rPr lang="ru-RU" sz="2400" dirty="0">
                <a:latin typeface="Comic Sans MS" pitchFamily="66" charset="0"/>
              </a:rPr>
              <a:t>2. </a:t>
            </a:r>
            <a:r>
              <a:rPr lang="ru-RU" sz="2400" dirty="0" smtClean="0">
                <a:latin typeface="Comic Sans MS" pitchFamily="66" charset="0"/>
              </a:rPr>
              <a:t>Развить </a:t>
            </a:r>
            <a:r>
              <a:rPr lang="ru-RU" sz="2400" dirty="0">
                <a:latin typeface="Comic Sans MS" pitchFamily="66" charset="0"/>
              </a:rPr>
              <a:t>навыки поисковой, исследовательской работы; </a:t>
            </a:r>
          </a:p>
          <a:p>
            <a:pPr algn="just"/>
            <a:r>
              <a:rPr lang="ru-RU" sz="2400" dirty="0">
                <a:latin typeface="Comic Sans MS" pitchFamily="66" charset="0"/>
              </a:rPr>
              <a:t> 3. Провести анкетирование среди учащихся 5-11 классов, а также учителей и техперсонала;</a:t>
            </a:r>
          </a:p>
          <a:p>
            <a:pPr algn="just"/>
            <a:r>
              <a:rPr lang="ru-RU" sz="2400" dirty="0" smtClean="0">
                <a:latin typeface="Comic Sans MS" pitchFamily="66" charset="0"/>
              </a:rPr>
              <a:t> 4. </a:t>
            </a:r>
            <a:r>
              <a:rPr lang="ru-RU" sz="2400" dirty="0">
                <a:latin typeface="Comic Sans MS" pitchFamily="66" charset="0"/>
              </a:rPr>
              <a:t>Разработать мобильный стенд</a:t>
            </a:r>
          </a:p>
        </p:txBody>
      </p:sp>
    </p:spTree>
    <p:extLst>
      <p:ext uri="{BB962C8B-B14F-4D97-AF65-F5344CB8AC3E}">
        <p14:creationId xmlns:p14="http://schemas.microsoft.com/office/powerpoint/2010/main" xmlns="" val="1364514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76672"/>
            <a:ext cx="90364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atin typeface="Briolin" pitchFamily="2" charset="0"/>
              </a:rPr>
              <a:t>Как же бороться с </a:t>
            </a:r>
          </a:p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Briolin" pitchFamily="2" charset="0"/>
              </a:rPr>
              <a:t>ИНТЕРНЕТ-МОШЕННИКАМИ</a:t>
            </a:r>
            <a:endParaRPr lang="ru-RU" sz="8000" dirty="0">
              <a:solidFill>
                <a:srgbClr val="FF0000"/>
              </a:solidFill>
              <a:latin typeface="Brioli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9245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51720" y="73394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Образец заявления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75" y="442726"/>
            <a:ext cx="903649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УВД (Следственный комитет, Прокуратуру)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от Фамилия Имя Отчество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прожив. Ваш адрес (почтовый)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номер телефона и е-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ail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для связи с Вами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Заявление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 преступлении при интернет-продаже товара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/>
              <a:t/>
            </a:r>
            <a:br>
              <a:rPr lang="ru-RU" dirty="0"/>
            </a:br>
            <a:r>
              <a:rPr lang="ru-RU" dirty="0"/>
              <a:t>   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Я, ФИО, ДАТА совершил покупку (подробное описание товара) через интернет у продавца ФИО, адрес и другие известные Вам данные, описание знакомства с продавцом (какая конкретно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соцсеть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точное время сообщении, если известно IP-адрес как Ваш, так и продавца), копии всех переписок с продавцом-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кидалой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а если кто-то (может даже незаметно и ненавязчиво) Вас свел с ним, то необходимо отметить данное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обстоятельство.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   Мной был совершен платеж (сумма платежа,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сумма комиссии за платеж, наименование платежной системы, номер вашего счета и номер, время и дата платежа) на счет продавца (наименование платежной системы, номер счета и другие известные Вам данные по платежу).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   После платежа я получил уведомление, что платеж получен и заявка отправлена на склад. В дальнейшем с продавцом связь была утеряна, т.к. продавец перестал выходить на связь.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   По информации из СМИ известно, что подобное преступление вполне можно раскрыть запросив IP-адрес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соцсетях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с дальнейшим выходом на конкретного пользователя (или пользователей). Также возможно проследить судьбу платежа.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   Считаю, что я стал жертвой мошенничества. В связи с изложенным прошу провести расследование и возбудить уголовное дело по факту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мошенничества.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Приложение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Копии имеющихся документов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Число                                                                                                                                                Подпись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8646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9167" y="16119"/>
            <a:ext cx="81451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Briolin" pitchFamily="2" charset="0"/>
              </a:rPr>
              <a:t>Результаты анкетирования</a:t>
            </a:r>
            <a:endParaRPr lang="ru-RU" sz="4400" b="1" dirty="0">
              <a:latin typeface="Briolin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620688"/>
            <a:ext cx="815932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b="1" dirty="0" smtClean="0"/>
          </a:p>
          <a:p>
            <a:pPr algn="just"/>
            <a:r>
              <a:rPr lang="ru-RU" sz="1600" b="1" dirty="0" smtClean="0"/>
              <a:t>Анкета (для учащихся)</a:t>
            </a:r>
            <a:endParaRPr lang="ru-RU" sz="1600" dirty="0"/>
          </a:p>
          <a:p>
            <a:pPr algn="just"/>
            <a:r>
              <a:rPr lang="ru-RU" sz="1600" dirty="0"/>
              <a:t>Класс________, возраст__________, пол__________</a:t>
            </a:r>
          </a:p>
          <a:p>
            <a:pPr algn="just"/>
            <a:r>
              <a:rPr lang="ru-RU" sz="1600" dirty="0"/>
              <a:t>1.</a:t>
            </a:r>
            <a:r>
              <a:rPr lang="ru-RU" sz="1600" i="1" dirty="0"/>
              <a:t>Знаешь ли ты, что такое интернет-мошенничество</a:t>
            </a:r>
            <a:r>
              <a:rPr lang="ru-RU" sz="1600" dirty="0"/>
              <a:t>? </a:t>
            </a:r>
            <a:r>
              <a:rPr lang="ru-RU" sz="1600" b="1" dirty="0"/>
              <a:t>Да \ нет\ слышал</a:t>
            </a:r>
            <a:endParaRPr lang="ru-RU" sz="1600" dirty="0"/>
          </a:p>
          <a:p>
            <a:pPr algn="just"/>
            <a:r>
              <a:rPr lang="ru-RU" sz="1600" dirty="0"/>
              <a:t>2.</a:t>
            </a:r>
            <a:r>
              <a:rPr lang="ru-RU" sz="1600" i="1" dirty="0"/>
              <a:t>Сталкивался ли ты в своей жизни с интернет-мошенничеством</a:t>
            </a:r>
            <a:r>
              <a:rPr lang="ru-RU" sz="1600" dirty="0"/>
              <a:t>? </a:t>
            </a:r>
            <a:r>
              <a:rPr lang="ru-RU" sz="1600" b="1" dirty="0"/>
              <a:t>Да\  нет</a:t>
            </a:r>
            <a:endParaRPr lang="ru-RU" sz="1600" dirty="0"/>
          </a:p>
          <a:p>
            <a:pPr algn="just"/>
            <a:r>
              <a:rPr lang="ru-RU" sz="1600" dirty="0"/>
              <a:t>3.</a:t>
            </a:r>
            <a:r>
              <a:rPr lang="ru-RU" sz="1600" i="1" dirty="0"/>
              <a:t>Если да, расскажи с каким</a:t>
            </a:r>
            <a:r>
              <a:rPr lang="ru-RU" sz="1600" dirty="0" smtClean="0"/>
              <a:t>?____________________________________</a:t>
            </a:r>
            <a:endParaRPr lang="ru-RU" sz="1600" dirty="0"/>
          </a:p>
          <a:p>
            <a:pPr algn="just"/>
            <a:r>
              <a:rPr lang="ru-RU" sz="1600" dirty="0" smtClean="0"/>
              <a:t>___________________________________________________________</a:t>
            </a:r>
            <a:endParaRPr lang="ru-RU" sz="1600" dirty="0"/>
          </a:p>
          <a:p>
            <a:pPr algn="just"/>
            <a:r>
              <a:rPr lang="ru-RU" sz="1600" dirty="0"/>
              <a:t>4.</a:t>
            </a:r>
            <a:r>
              <a:rPr lang="ru-RU" sz="1600" i="1" dirty="0"/>
              <a:t>Сколько денег ты отдал этим жуликам</a:t>
            </a:r>
            <a:r>
              <a:rPr lang="ru-RU" sz="1600" dirty="0"/>
              <a:t>? ____________</a:t>
            </a:r>
          </a:p>
          <a:p>
            <a:pPr algn="just"/>
            <a:r>
              <a:rPr lang="ru-RU" sz="1600" dirty="0"/>
              <a:t>5.</a:t>
            </a:r>
            <a:r>
              <a:rPr lang="ru-RU" sz="1600" i="1" dirty="0"/>
              <a:t>Знаешь ли ты список коротких черных номеров, на которые нельзя отправлять сообщения?</a:t>
            </a:r>
            <a:r>
              <a:rPr lang="ru-RU" sz="1600" dirty="0"/>
              <a:t> </a:t>
            </a:r>
            <a:r>
              <a:rPr lang="ru-RU" sz="1600" b="1" dirty="0"/>
              <a:t>Да\  нет\  не помню</a:t>
            </a:r>
            <a:endParaRPr lang="ru-RU" sz="1600" dirty="0"/>
          </a:p>
          <a:p>
            <a:pPr algn="just"/>
            <a:r>
              <a:rPr lang="ru-RU" sz="1600" dirty="0"/>
              <a:t>6.</a:t>
            </a:r>
            <a:r>
              <a:rPr lang="ru-RU" sz="1600" i="1" dirty="0"/>
              <a:t>Знаешь ли ты, куда обращаться в случае такого мошенничества</a:t>
            </a:r>
            <a:r>
              <a:rPr lang="ru-RU" sz="1600" dirty="0"/>
              <a:t>? </a:t>
            </a:r>
            <a:r>
              <a:rPr lang="ru-RU" sz="1600" b="1" dirty="0"/>
              <a:t>Да\  нет</a:t>
            </a:r>
            <a:endParaRPr lang="ru-RU" sz="1600" dirty="0"/>
          </a:p>
          <a:p>
            <a:pPr algn="just"/>
            <a:r>
              <a:rPr lang="ru-RU" sz="1600" dirty="0"/>
              <a:t>7.</a:t>
            </a:r>
            <a:r>
              <a:rPr lang="ru-RU" sz="1600" i="1" dirty="0"/>
              <a:t>Обращался ли ты в такие органы</a:t>
            </a:r>
            <a:r>
              <a:rPr lang="ru-RU" sz="1600" dirty="0"/>
              <a:t>? </a:t>
            </a:r>
            <a:r>
              <a:rPr lang="ru-RU" sz="1600" b="1" dirty="0"/>
              <a:t>Да\  нет\  хотел, но не знал куда</a:t>
            </a:r>
            <a:endParaRPr lang="ru-RU" sz="1600" dirty="0"/>
          </a:p>
          <a:p>
            <a:pPr algn="just"/>
            <a:r>
              <a:rPr lang="ru-RU" sz="1600" dirty="0"/>
              <a:t>8.</a:t>
            </a:r>
            <a:r>
              <a:rPr lang="ru-RU" sz="1600" i="1" dirty="0"/>
              <a:t>Отправлял ли ты СМС-сообщение на короткий номер </a:t>
            </a:r>
            <a:r>
              <a:rPr lang="ru-RU" sz="1600" i="1" dirty="0" smtClean="0"/>
              <a:t>5541 </a:t>
            </a:r>
            <a:r>
              <a:rPr lang="ru-RU" sz="1600" i="1" dirty="0"/>
              <a:t>Первого </a:t>
            </a:r>
            <a:r>
              <a:rPr lang="ru-RU" sz="1600" i="1" dirty="0" smtClean="0"/>
              <a:t>канала </a:t>
            </a:r>
            <a:r>
              <a:rPr lang="ru-RU" sz="1600" i="1" dirty="0"/>
              <a:t>«Добро»</a:t>
            </a:r>
            <a:r>
              <a:rPr lang="ru-RU" sz="1600" dirty="0"/>
              <a:t>      </a:t>
            </a:r>
            <a:r>
              <a:rPr lang="ru-RU" sz="1600" b="1" dirty="0"/>
              <a:t>Да\  нет\  не слышал о таком</a:t>
            </a:r>
            <a:endParaRPr lang="ru-RU" sz="1600" dirty="0"/>
          </a:p>
          <a:p>
            <a:pPr algn="just"/>
            <a:r>
              <a:rPr lang="ru-RU" sz="1600" i="1" dirty="0"/>
              <a:t>«ВМЕСТЕ</a:t>
            </a:r>
            <a:r>
              <a:rPr lang="ru-RU" sz="1600" dirty="0"/>
              <a:t>»  </a:t>
            </a:r>
            <a:r>
              <a:rPr lang="ru-RU" sz="1600" b="1" dirty="0"/>
              <a:t>Да\  нет\  не слышал о таком</a:t>
            </a:r>
            <a:endParaRPr lang="ru-RU" sz="1600" dirty="0"/>
          </a:p>
          <a:p>
            <a:pPr algn="just"/>
            <a:r>
              <a:rPr lang="ru-RU" sz="1600" i="1" dirty="0"/>
              <a:t>«ЖАННА</a:t>
            </a:r>
            <a:r>
              <a:rPr lang="ru-RU" sz="1600" dirty="0"/>
              <a:t>»  </a:t>
            </a:r>
            <a:r>
              <a:rPr lang="ru-RU" sz="1600" b="1" dirty="0"/>
              <a:t>Да\  нет\  не слышал о таком</a:t>
            </a:r>
            <a:endParaRPr lang="ru-RU" sz="1600" dirty="0"/>
          </a:p>
          <a:p>
            <a:pPr algn="just"/>
            <a:r>
              <a:rPr lang="ru-RU" sz="1600" dirty="0"/>
              <a:t>9.</a:t>
            </a:r>
            <a:r>
              <a:rPr lang="ru-RU" sz="1600" i="1" dirty="0"/>
              <a:t>Получал ли ты ответ с благодарностью обратным СМС-сообщением с Первого канала?</a:t>
            </a:r>
            <a:r>
              <a:rPr lang="ru-RU" sz="1600" dirty="0"/>
              <a:t> </a:t>
            </a:r>
            <a:r>
              <a:rPr lang="ru-RU" sz="1600" b="1" dirty="0"/>
              <a:t>Да\  нет\ не каждый раз</a:t>
            </a:r>
            <a:endParaRPr lang="ru-RU" sz="1600" dirty="0"/>
          </a:p>
          <a:p>
            <a:pPr algn="just"/>
            <a:r>
              <a:rPr lang="ru-RU" sz="1600" dirty="0"/>
              <a:t>10.</a:t>
            </a:r>
            <a:r>
              <a:rPr lang="ru-RU" sz="1600" i="1" dirty="0"/>
              <a:t>Подписывался ли ты на платные рассылки в интернете? И пострадал ли ты</a:t>
            </a:r>
            <a:r>
              <a:rPr lang="ru-RU" sz="1600" dirty="0"/>
              <a:t>? </a:t>
            </a:r>
            <a:r>
              <a:rPr lang="ru-RU" sz="1600" dirty="0" smtClean="0"/>
              <a:t>       </a:t>
            </a:r>
            <a:r>
              <a:rPr lang="ru-RU" sz="1600" b="1" dirty="0"/>
              <a:t>Да, но не пострадал/ да, но пострадал/ нет не подписывался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6319758"/>
            <a:ext cx="8964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Примечание: Анкета для взрослых была такой же, за исключением графы «Класс»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807767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746956290"/>
              </p:ext>
            </p:extLst>
          </p:nvPr>
        </p:nvGraphicFramePr>
        <p:xfrm>
          <a:off x="179512" y="188640"/>
          <a:ext cx="8784976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854614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3326244149"/>
              </p:ext>
            </p:extLst>
          </p:nvPr>
        </p:nvGraphicFramePr>
        <p:xfrm>
          <a:off x="179512" y="188640"/>
          <a:ext cx="8784976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561796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2288960455"/>
              </p:ext>
            </p:extLst>
          </p:nvPr>
        </p:nvGraphicFramePr>
        <p:xfrm>
          <a:off x="179512" y="188640"/>
          <a:ext cx="8784976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552784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2886170421"/>
              </p:ext>
            </p:extLst>
          </p:nvPr>
        </p:nvGraphicFramePr>
        <p:xfrm>
          <a:off x="179512" y="188640"/>
          <a:ext cx="8784976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618517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1570550894"/>
              </p:ext>
            </p:extLst>
          </p:nvPr>
        </p:nvGraphicFramePr>
        <p:xfrm>
          <a:off x="179512" y="188640"/>
          <a:ext cx="8784976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679058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193538395"/>
              </p:ext>
            </p:extLst>
          </p:nvPr>
        </p:nvGraphicFramePr>
        <p:xfrm>
          <a:off x="179512" y="188640"/>
          <a:ext cx="8784976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567941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07081"/>
            <a:ext cx="8365115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7030A0"/>
                </a:solidFill>
                <a:latin typeface="Briolin" pitchFamily="2" charset="0"/>
              </a:rPr>
              <a:t>Интересные факты</a:t>
            </a:r>
            <a:endParaRPr lang="ru-RU" sz="4800" b="1" dirty="0" smtClean="0">
              <a:solidFill>
                <a:srgbClr val="7030A0"/>
              </a:solidFill>
              <a:latin typeface="Briolin" pitchFamily="2" charset="0"/>
            </a:endParaRPr>
          </a:p>
          <a:p>
            <a:r>
              <a:rPr lang="ru-RU" sz="6600" i="1" dirty="0" smtClean="0"/>
              <a:t>                     </a:t>
            </a:r>
          </a:p>
          <a:p>
            <a:r>
              <a:rPr lang="ru-RU" sz="6600" i="1" dirty="0" smtClean="0"/>
              <a:t>                     </a:t>
            </a:r>
            <a:endParaRPr lang="ru-RU" sz="6600" dirty="0"/>
          </a:p>
          <a:p>
            <a:r>
              <a:rPr lang="ru-RU" sz="6600" i="1" dirty="0" smtClean="0"/>
              <a:t>                           </a:t>
            </a:r>
            <a:endParaRPr lang="ru-RU" sz="4400" dirty="0"/>
          </a:p>
        </p:txBody>
      </p:sp>
      <p:sp>
        <p:nvSpPr>
          <p:cNvPr id="3" name="7-конечная звезда 2"/>
          <p:cNvSpPr/>
          <p:nvPr/>
        </p:nvSpPr>
        <p:spPr>
          <a:xfrm>
            <a:off x="6084168" y="2303768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950609" y="3016250"/>
            <a:ext cx="2885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hlinkClick r:id="rId2" action="ppaction://hlinksldjump"/>
              </a:rPr>
              <a:t>СМС «Добро»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865055" y="4098261"/>
            <a:ext cx="290393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/>
              <a:t>Диета от </a:t>
            </a:r>
          </a:p>
          <a:p>
            <a:r>
              <a:rPr lang="ru-RU" sz="3200" i="1" dirty="0" err="1" smtClean="0"/>
              <a:t>Е.Малышевой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950609" y="4296597"/>
            <a:ext cx="270157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hlinkClick r:id="rId3" action="ppaction://hlinksldjump"/>
              </a:rPr>
              <a:t>Бесплатное </a:t>
            </a:r>
          </a:p>
          <a:p>
            <a:r>
              <a:rPr lang="ru-RU" sz="3200" i="1" dirty="0" smtClean="0">
                <a:hlinkClick r:id="rId3" action="ppaction://hlinksldjump"/>
              </a:rPr>
              <a:t>пополнение</a:t>
            </a:r>
          </a:p>
          <a:p>
            <a:r>
              <a:rPr lang="ru-RU" sz="3200" i="1" dirty="0" smtClean="0">
                <a:hlinkClick r:id="rId3" action="ppaction://hlinksldjump"/>
              </a:rPr>
              <a:t> в Мегафон</a:t>
            </a:r>
            <a:endParaRPr lang="ru-RU" sz="3200" dirty="0"/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1109823" y="2436224"/>
            <a:ext cx="302275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hlinkClick r:id="rId5" action="ppaction://hlinksldjump"/>
              </a:rPr>
              <a:t>Магаданцы </a:t>
            </a:r>
          </a:p>
          <a:p>
            <a:pPr algn="ctr"/>
            <a:r>
              <a:rPr lang="ru-RU" sz="3200" i="1" dirty="0" smtClean="0">
                <a:hlinkClick r:id="rId5" action="ppaction://hlinksldjump"/>
              </a:rPr>
              <a:t>не исключение</a:t>
            </a:r>
            <a:endParaRPr lang="ru-RU" dirty="0"/>
          </a:p>
        </p:txBody>
      </p:sp>
      <p:sp>
        <p:nvSpPr>
          <p:cNvPr id="11" name="7-конечная звезда 10"/>
          <p:cNvSpPr/>
          <p:nvPr/>
        </p:nvSpPr>
        <p:spPr>
          <a:xfrm>
            <a:off x="811096" y="1794549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7-конечная звезда 11"/>
          <p:cNvSpPr/>
          <p:nvPr/>
        </p:nvSpPr>
        <p:spPr>
          <a:xfrm>
            <a:off x="5361263" y="3807776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7-конечная звезда 12"/>
          <p:cNvSpPr/>
          <p:nvPr/>
        </p:nvSpPr>
        <p:spPr>
          <a:xfrm>
            <a:off x="497912" y="3622660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7790" y="5175479"/>
            <a:ext cx="2483141" cy="139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3855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700" y="188640"/>
            <a:ext cx="8712968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Briolin" pitchFamily="2" charset="0"/>
              </a:rPr>
              <a:t>Как распознать мошенника?</a:t>
            </a:r>
          </a:p>
          <a:p>
            <a:pPr marL="285750" lvl="0" indent="-285750" algn="just">
              <a:buFont typeface="Wingdings" pitchFamily="2" charset="2"/>
              <a:buChar char="v"/>
            </a:pPr>
            <a:r>
              <a:rPr lang="ru-RU" sz="2400" dirty="0" smtClean="0">
                <a:latin typeface="Comic Sans MS" pitchFamily="66" charset="0"/>
              </a:rPr>
              <a:t>Жадность </a:t>
            </a:r>
            <a:r>
              <a:rPr lang="ru-RU" sz="2400" dirty="0">
                <a:latin typeface="Comic Sans MS" pitchFamily="66" charset="0"/>
              </a:rPr>
              <a:t>и </a:t>
            </a:r>
            <a:r>
              <a:rPr lang="ru-RU" sz="2400" dirty="0" smtClean="0">
                <a:latin typeface="Comic Sans MS" pitchFamily="66" charset="0"/>
              </a:rPr>
              <a:t>желание </a:t>
            </a:r>
            <a:r>
              <a:rPr lang="ru-RU" sz="2400" dirty="0">
                <a:latin typeface="Comic Sans MS" pitchFamily="66" charset="0"/>
              </a:rPr>
              <a:t>заработать крупные деньги, ничего для этого не делая. </a:t>
            </a:r>
            <a:endParaRPr lang="ru-RU" sz="2400" dirty="0" smtClean="0">
              <a:latin typeface="Comic Sans MS" pitchFamily="66" charset="0"/>
            </a:endParaRPr>
          </a:p>
          <a:p>
            <a:pPr marL="342900" lvl="0" indent="-342900" algn="just">
              <a:buFont typeface="Wingdings" pitchFamily="2" charset="2"/>
              <a:buChar char="v"/>
            </a:pPr>
            <a:r>
              <a:rPr lang="ru-RU" sz="2400" dirty="0" smtClean="0">
                <a:latin typeface="Comic Sans MS" pitchFamily="66" charset="0"/>
              </a:rPr>
              <a:t>Предоплата/залог/вступительный </a:t>
            </a:r>
            <a:r>
              <a:rPr lang="ru-RU" sz="2400" dirty="0">
                <a:latin typeface="Comic Sans MS" pitchFamily="66" charset="0"/>
              </a:rPr>
              <a:t>взнос - это мошенники, заработают в этом случае только они. </a:t>
            </a:r>
            <a:endParaRPr lang="ru-RU" sz="2400" dirty="0" smtClean="0">
              <a:latin typeface="Comic Sans MS" pitchFamily="66" charset="0"/>
            </a:endParaRPr>
          </a:p>
          <a:p>
            <a:pPr marL="285750" lvl="0" indent="-285750" algn="just">
              <a:buFont typeface="Wingdings" pitchFamily="2" charset="2"/>
              <a:buChar char="v"/>
            </a:pPr>
            <a:r>
              <a:rPr lang="ru-RU" sz="2400" dirty="0" smtClean="0">
                <a:latin typeface="Comic Sans MS" pitchFamily="66" charset="0"/>
                <a:hlinkClick r:id="rId2" action="ppaction://hlinksldjump"/>
              </a:rPr>
              <a:t>Доменное </a:t>
            </a:r>
            <a:r>
              <a:rPr lang="ru-RU" sz="2400" dirty="0">
                <a:latin typeface="Comic Sans MS" pitchFamily="66" charset="0"/>
                <a:hlinkClick r:id="rId2" action="ppaction://hlinksldjump"/>
              </a:rPr>
              <a:t>имя. </a:t>
            </a:r>
            <a:endParaRPr lang="ru-RU" sz="2400" dirty="0" smtClean="0">
              <a:latin typeface="Comic Sans MS" pitchFamily="66" charset="0"/>
            </a:endParaRPr>
          </a:p>
          <a:p>
            <a:pPr lvl="0" algn="just"/>
            <a:r>
              <a:rPr lang="ru-RU" sz="2400" dirty="0" smtClean="0">
                <a:latin typeface="Comic Sans MS" pitchFamily="66" charset="0"/>
              </a:rPr>
              <a:t>                домен </a:t>
            </a:r>
            <a:r>
              <a:rPr lang="ru-RU" sz="2400" dirty="0">
                <a:latin typeface="Comic Sans MS" pitchFamily="66" charset="0"/>
              </a:rPr>
              <a:t>второго </a:t>
            </a:r>
            <a:r>
              <a:rPr lang="ru-RU" sz="2400" dirty="0" smtClean="0">
                <a:latin typeface="Comic Sans MS" pitchFamily="66" charset="0"/>
              </a:rPr>
              <a:t>уровня: </a:t>
            </a:r>
            <a:r>
              <a:rPr lang="ru-RU" sz="2000" b="1" dirty="0">
                <a:latin typeface="Comic Sans MS" pitchFamily="66" charset="0"/>
              </a:rPr>
              <a:t>«www.название сайта.ru</a:t>
            </a:r>
            <a:r>
              <a:rPr lang="ru-RU" sz="2000" b="1" dirty="0" smtClean="0">
                <a:latin typeface="Comic Sans MS" pitchFamily="66" charset="0"/>
              </a:rPr>
              <a:t>», </a:t>
            </a:r>
            <a:r>
              <a:rPr lang="ru-RU" sz="2400" dirty="0" smtClean="0">
                <a:latin typeface="Comic Sans MS" pitchFamily="66" charset="0"/>
              </a:rPr>
              <a:t>например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«</a:t>
            </a:r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www.mail.ru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»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</a:p>
          <a:p>
            <a:pPr lvl="0" algn="just"/>
            <a:r>
              <a:rPr lang="ru-RU" sz="2400" dirty="0" smtClean="0">
                <a:latin typeface="Comic Sans MS" pitchFamily="66" charset="0"/>
              </a:rPr>
              <a:t>                домены </a:t>
            </a:r>
            <a:r>
              <a:rPr lang="ru-RU" sz="2400" dirty="0">
                <a:latin typeface="Comic Sans MS" pitchFamily="66" charset="0"/>
              </a:rPr>
              <a:t>третьего </a:t>
            </a:r>
            <a:r>
              <a:rPr lang="ru-RU" sz="2400" dirty="0" smtClean="0">
                <a:latin typeface="Comic Sans MS" pitchFamily="66" charset="0"/>
              </a:rPr>
              <a:t>уровня: </a:t>
            </a:r>
            <a:r>
              <a:rPr lang="ru-RU" sz="2000" b="1" dirty="0" smtClean="0">
                <a:latin typeface="Comic Sans MS" pitchFamily="66" charset="0"/>
              </a:rPr>
              <a:t>«www.название сайта. название бесплатного </a:t>
            </a:r>
            <a:r>
              <a:rPr lang="ru-RU" sz="2000" b="1" dirty="0">
                <a:latin typeface="Comic Sans MS" pitchFamily="66" charset="0"/>
              </a:rPr>
              <a:t>хостинга.ru</a:t>
            </a:r>
            <a:r>
              <a:rPr lang="ru-RU" sz="2000" b="1" dirty="0" smtClean="0">
                <a:latin typeface="Comic Sans MS" pitchFamily="66" charset="0"/>
              </a:rPr>
              <a:t>»</a:t>
            </a:r>
            <a:r>
              <a:rPr lang="ru-RU" sz="2000" dirty="0" smtClean="0">
                <a:latin typeface="Comic Sans MS" pitchFamily="66" charset="0"/>
              </a:rPr>
              <a:t>,</a:t>
            </a:r>
          </a:p>
          <a:p>
            <a:pPr lvl="0" algn="just"/>
            <a:r>
              <a:rPr lang="ru-RU" sz="2400" dirty="0" smtClean="0">
                <a:latin typeface="Comic Sans MS" pitchFamily="66" charset="0"/>
              </a:rPr>
              <a:t>например</a:t>
            </a:r>
            <a:r>
              <a:rPr lang="ru-RU" sz="2400" dirty="0">
                <a:latin typeface="Comic Sans MS" pitchFamily="66" charset="0"/>
              </a:rPr>
              <a:t>: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«www.site.narod.ru»</a:t>
            </a:r>
            <a:r>
              <a:rPr lang="ru-RU" sz="2400" dirty="0">
                <a:latin typeface="Comic Sans MS" pitchFamily="66" charset="0"/>
              </a:rPr>
              <a:t> или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«www.site.by.ru» </a:t>
            </a:r>
            <a:endParaRPr lang="ru-RU" sz="24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285750" lvl="0" indent="-285750" algn="just">
              <a:buFont typeface="Wingdings" pitchFamily="2" charset="2"/>
              <a:buChar char="v"/>
            </a:pPr>
            <a:r>
              <a:rPr lang="ru-RU" sz="2400" dirty="0" smtClean="0">
                <a:latin typeface="Comic Sans MS" pitchFamily="66" charset="0"/>
              </a:rPr>
              <a:t>Всю </a:t>
            </a:r>
            <a:r>
              <a:rPr lang="ru-RU" sz="2400" dirty="0">
                <a:latin typeface="Comic Sans MS" pitchFamily="66" charset="0"/>
              </a:rPr>
              <a:t>информацию о владельце сайта можно получить в </a:t>
            </a:r>
            <a:r>
              <a:rPr lang="ru-RU" sz="2400" dirty="0" smtClean="0">
                <a:latin typeface="Comic Sans MS" pitchFamily="66" charset="0"/>
              </a:rPr>
              <a:t>службе</a:t>
            </a:r>
            <a:r>
              <a:rPr lang="ru-RU" sz="2400" dirty="0">
                <a:latin typeface="Comic Sans MS" pitchFamily="66" charset="0"/>
              </a:rPr>
              <a:t> </a:t>
            </a:r>
            <a:r>
              <a:rPr lang="ru-RU" sz="2400" b="1" dirty="0">
                <a:latin typeface="Comic Sans MS" pitchFamily="66" charset="0"/>
              </a:rPr>
              <a:t>WHOIS</a:t>
            </a:r>
            <a:r>
              <a:rPr lang="ru-RU" sz="2400" dirty="0">
                <a:latin typeface="Comic Sans MS" pitchFamily="66" charset="0"/>
              </a:rPr>
              <a:t> нажатием одной кнопки</a:t>
            </a:r>
            <a:r>
              <a:rPr lang="ru-RU" sz="2400" dirty="0" smtClean="0">
                <a:latin typeface="Comic Sans MS" pitchFamily="66" charset="0"/>
              </a:rPr>
              <a:t>.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400" dirty="0">
                <a:latin typeface="Comic Sans MS" pitchFamily="66" charset="0"/>
              </a:rPr>
              <a:t> Кроме того, на сайте, предлагающем вам какую-либо работу/услугу/товар, должны быть контактные данные владельцев – e-</a:t>
            </a:r>
            <a:r>
              <a:rPr lang="ru-RU" sz="2400" dirty="0" err="1">
                <a:latin typeface="Comic Sans MS" pitchFamily="66" charset="0"/>
              </a:rPr>
              <a:t>mail</a:t>
            </a:r>
            <a:r>
              <a:rPr lang="ru-RU" sz="2400" dirty="0">
                <a:latin typeface="Comic Sans MS" pitchFamily="66" charset="0"/>
              </a:rPr>
              <a:t>, телефон, ICQ. </a:t>
            </a:r>
          </a:p>
          <a:p>
            <a:pPr marL="285750" lvl="0" indent="-285750" algn="just">
              <a:buFont typeface="Wingdings" pitchFamily="2" charset="2"/>
              <a:buChar char="v"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2716274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90719" y="-29003"/>
            <a:ext cx="2840203" cy="21301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Зрители Первого канала уже собрали нужную сумму на дорогостоящую операцию для Ани Голубятниковой!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5720" y="332656"/>
            <a:ext cx="2869332" cy="23879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776496" y="332656"/>
            <a:ext cx="555953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7030A0"/>
                </a:solidFill>
                <a:latin typeface="Briolin" pitchFamily="2" charset="0"/>
              </a:rPr>
              <a:t>СМС «Добро»</a:t>
            </a:r>
            <a:endParaRPr lang="ru-RU" sz="6600" b="1" dirty="0">
              <a:solidFill>
                <a:srgbClr val="7030A0"/>
              </a:solidFill>
              <a:latin typeface="Briolin" pitchFamily="2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206" y="3577524"/>
            <a:ext cx="4381500" cy="3286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051720" y="1916832"/>
            <a:ext cx="673224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latin typeface="Comic Sans MS" pitchFamily="66" charset="0"/>
              </a:rPr>
              <a:t>«Доброта – солнечный свет, под которым распускается цветок добродетели»</a:t>
            </a:r>
            <a:r>
              <a:rPr lang="ru-RU" sz="3200" dirty="0">
                <a:latin typeface="Comic Sans MS" pitchFamily="66" charset="0"/>
              </a:rPr>
              <a:t>.</a:t>
            </a:r>
          </a:p>
          <a:p>
            <a:pPr algn="r"/>
            <a:r>
              <a:rPr lang="ru-RU" b="1" i="1" dirty="0" err="1" smtClean="0">
                <a:latin typeface="Comic Sans MS" pitchFamily="66" charset="0"/>
              </a:rPr>
              <a:t>А.Грин</a:t>
            </a:r>
            <a:endParaRPr lang="ru-RU" b="1" i="1" dirty="0" smtClean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4999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4000" cy="6863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-350828" y="1844824"/>
            <a:ext cx="51845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Comic Sans MS" pitchFamily="66" charset="0"/>
              </a:rPr>
              <a:t>Не оставайтесь безучастными! Спешите делать </a:t>
            </a:r>
            <a:r>
              <a:rPr lang="ru-RU" sz="4000" b="1" dirty="0" smtClean="0">
                <a:latin typeface="Comic Sans MS" pitchFamily="66" charset="0"/>
              </a:rPr>
              <a:t>ДОБРО!</a:t>
            </a:r>
            <a:endParaRPr lang="ru-RU" sz="4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6971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85698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Briolin" pitchFamily="2" charset="0"/>
              </a:rPr>
              <a:t>Под </a:t>
            </a:r>
            <a:r>
              <a:rPr lang="ru-RU" sz="3600" b="1" dirty="0">
                <a:solidFill>
                  <a:srgbClr val="7030A0"/>
                </a:solidFill>
                <a:latin typeface="Briolin" pitchFamily="2" charset="0"/>
              </a:rPr>
              <a:t>видом благотворительной акции  «Добро»,  часто орудуют мошенники, и вот данные пострадавших</a:t>
            </a:r>
          </a:p>
          <a:p>
            <a:pPr algn="just"/>
            <a:endParaRPr lang="ru-RU" sz="3200" b="1" dirty="0" smtClean="0"/>
          </a:p>
          <a:p>
            <a:pPr algn="just"/>
            <a:r>
              <a:rPr lang="ru-RU" sz="3200" b="1" dirty="0" smtClean="0">
                <a:latin typeface="Comic Sans MS" pitchFamily="66" charset="0"/>
              </a:rPr>
              <a:t>Лилия</a:t>
            </a:r>
            <a:r>
              <a:rPr lang="ru-RU" sz="3200" b="1" dirty="0">
                <a:latin typeface="Comic Sans MS" pitchFamily="66" charset="0"/>
              </a:rPr>
              <a:t>: « </a:t>
            </a:r>
            <a:r>
              <a:rPr lang="ru-RU" sz="3200" dirty="0">
                <a:latin typeface="Comic Sans MS" pitchFamily="66" charset="0"/>
              </a:rPr>
              <a:t>Отправила одно смс, а сняли три раза и все бы ничего, но в компании мегафон сказали, что в </a:t>
            </a:r>
            <a:r>
              <a:rPr lang="ru-RU" sz="3200" dirty="0" err="1">
                <a:latin typeface="Comic Sans MS" pitchFamily="66" charset="0"/>
              </a:rPr>
              <a:t>русфонд</a:t>
            </a:r>
            <a:r>
              <a:rPr lang="ru-RU" sz="3200" dirty="0">
                <a:latin typeface="Comic Sans MS" pitchFamily="66" charset="0"/>
              </a:rPr>
              <a:t> ничего не было перечислено с моего номера. Возникает вопрос, куда ушли деньги</a:t>
            </a:r>
            <a:r>
              <a:rPr lang="ru-RU" sz="3200" dirty="0" smtClean="0">
                <a:latin typeface="Comic Sans MS" pitchFamily="66" charset="0"/>
              </a:rPr>
              <a:t>?»</a:t>
            </a:r>
          </a:p>
          <a:p>
            <a:pPr algn="just"/>
            <a:r>
              <a:rPr lang="ru-RU" sz="3200" dirty="0" smtClean="0">
                <a:latin typeface="Comic Sans MS" pitchFamily="66" charset="0"/>
              </a:rPr>
              <a:t> </a:t>
            </a:r>
          </a:p>
          <a:p>
            <a:pPr algn="just"/>
            <a:r>
              <a:rPr lang="ru-RU" sz="3200" b="1" dirty="0" smtClean="0">
                <a:latin typeface="Comic Sans MS" pitchFamily="66" charset="0"/>
              </a:rPr>
              <a:t>Алекс</a:t>
            </a:r>
            <a:r>
              <a:rPr lang="ru-RU" sz="3200" b="1" dirty="0">
                <a:latin typeface="Comic Sans MS" pitchFamily="66" charset="0"/>
              </a:rPr>
              <a:t>: «</a:t>
            </a:r>
            <a:r>
              <a:rPr lang="ru-RU" sz="3200" dirty="0">
                <a:latin typeface="Comic Sans MS" pitchFamily="66" charset="0"/>
              </a:rPr>
              <a:t>Принял участие в акции. У меня кроме 75руб. сняли ещё 30.»</a:t>
            </a: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078367" y="5781733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0346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85698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Briolin" pitchFamily="2" charset="0"/>
              </a:rPr>
              <a:t>Магаданцы НЕ исключение</a:t>
            </a:r>
            <a:endParaRPr lang="ru-RU" sz="5400" b="1" dirty="0">
              <a:solidFill>
                <a:srgbClr val="7030A0"/>
              </a:solidFill>
              <a:latin typeface="Briolin" pitchFamily="2" charset="0"/>
            </a:endParaRPr>
          </a:p>
          <a:p>
            <a:pPr algn="just"/>
            <a:endParaRPr lang="ru-RU" sz="28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3189777"/>
            <a:ext cx="5358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100% предоплата 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3988" y="3867263"/>
            <a:ext cx="2048031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94874" y="3071988"/>
            <a:ext cx="2041622" cy="2722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3142838"/>
            <a:ext cx="1524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1815920"/>
            <a:ext cx="86396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Comic Sans MS" pitchFamily="66" charset="0"/>
              </a:rPr>
              <a:t>Норковую шубу за семь тысяч рублей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078367" y="5781733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8705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8640"/>
            <a:ext cx="88569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/>
              <a:t>        </a:t>
            </a:r>
            <a:r>
              <a:rPr lang="ru-RU" sz="4800" b="1" dirty="0" smtClean="0">
                <a:solidFill>
                  <a:srgbClr val="7030A0"/>
                </a:solidFill>
                <a:latin typeface="Briolin" pitchFamily="2" charset="0"/>
              </a:rPr>
              <a:t>Бесплатное </a:t>
            </a:r>
            <a:r>
              <a:rPr lang="ru-RU" sz="4800" b="1" dirty="0">
                <a:solidFill>
                  <a:srgbClr val="7030A0"/>
                </a:solidFill>
                <a:latin typeface="Briolin" pitchFamily="2" charset="0"/>
              </a:rPr>
              <a:t>пополнение </a:t>
            </a:r>
            <a:r>
              <a:rPr lang="ru-RU" sz="4800" b="1" dirty="0" smtClean="0">
                <a:solidFill>
                  <a:srgbClr val="7030A0"/>
                </a:solidFill>
                <a:latin typeface="Briolin" pitchFamily="2" charset="0"/>
              </a:rPr>
              <a:t>   </a:t>
            </a:r>
          </a:p>
          <a:p>
            <a:pPr algn="ctr"/>
            <a:r>
              <a:rPr lang="ru-RU" sz="4800" b="1" dirty="0">
                <a:solidFill>
                  <a:srgbClr val="7030A0"/>
                </a:solidFill>
                <a:latin typeface="Briolin" pitchFamily="2" charset="0"/>
              </a:rPr>
              <a:t> </a:t>
            </a:r>
            <a:r>
              <a:rPr lang="ru-RU" sz="4800" b="1" dirty="0" smtClean="0">
                <a:solidFill>
                  <a:srgbClr val="7030A0"/>
                </a:solidFill>
                <a:latin typeface="Briolin" pitchFamily="2" charset="0"/>
              </a:rPr>
              <a:t>          счета </a:t>
            </a:r>
            <a:r>
              <a:rPr lang="ru-RU" sz="4800" b="1" dirty="0">
                <a:solidFill>
                  <a:srgbClr val="7030A0"/>
                </a:solidFill>
                <a:latin typeface="Briolin" pitchFamily="2" charset="0"/>
              </a:rPr>
              <a:t>в </a:t>
            </a:r>
            <a:r>
              <a:rPr lang="ru-RU" sz="4800" b="1" dirty="0" smtClean="0">
                <a:solidFill>
                  <a:srgbClr val="7030A0"/>
                </a:solidFill>
                <a:latin typeface="Briolin" pitchFamily="2" charset="0"/>
              </a:rPr>
              <a:t>Мегафон</a:t>
            </a:r>
            <a:endParaRPr lang="ru-RU" sz="4800" b="1" dirty="0">
              <a:solidFill>
                <a:srgbClr val="7030A0"/>
              </a:solidFill>
              <a:latin typeface="Briolin" pitchFamily="2" charset="0"/>
            </a:endParaRPr>
          </a:p>
          <a:p>
            <a:pPr algn="just"/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Пример обмана </a:t>
            </a:r>
            <a:r>
              <a:rPr lang="ru-RU" sz="2400" dirty="0" smtClean="0">
                <a:latin typeface="Comic Sans MS" pitchFamily="66" charset="0"/>
              </a:rPr>
              <a:t>«Здравствуйте</a:t>
            </a:r>
            <a:r>
              <a:rPr lang="ru-RU" sz="2400" dirty="0">
                <a:latin typeface="Comic Sans MS" pitchFamily="66" charset="0"/>
              </a:rPr>
              <a:t>! </a:t>
            </a:r>
            <a:r>
              <a:rPr lang="ru-RU" sz="2400" dirty="0" smtClean="0">
                <a:latin typeface="Comic Sans MS" pitchFamily="66" charset="0"/>
              </a:rPr>
              <a:t>Когда </a:t>
            </a:r>
            <a:r>
              <a:rPr lang="ru-RU" sz="2400" dirty="0">
                <a:latin typeface="Comic Sans MS" pitchFamily="66" charset="0"/>
              </a:rPr>
              <a:t>то я работала в компании МегаФон, но они меня уволили из-за кризиса! Поэтому я хочу, что бы знали как можно больше людей про секретный код, благодаря которому возможно пополнять свой баланс со всех мобильных сетей. Мы делали так: </a:t>
            </a:r>
            <a:r>
              <a:rPr lang="ru-RU" sz="2400" dirty="0" err="1">
                <a:latin typeface="Comic Sans MS" pitchFamily="66" charset="0"/>
              </a:rPr>
              <a:t>oтправляли</a:t>
            </a:r>
            <a:r>
              <a:rPr lang="ru-RU" sz="2400" dirty="0">
                <a:latin typeface="Comic Sans MS" pitchFamily="66" charset="0"/>
              </a:rPr>
              <a:t> </a:t>
            </a:r>
            <a:r>
              <a:rPr lang="ru-RU" sz="2400" dirty="0" err="1">
                <a:latin typeface="Comic Sans MS" pitchFamily="66" charset="0"/>
              </a:rPr>
              <a:t>cмc</a:t>
            </a:r>
            <a:r>
              <a:rPr lang="ru-RU" sz="2400" dirty="0">
                <a:latin typeface="Comic Sans MS" pitchFamily="66" charset="0"/>
              </a:rPr>
              <a:t> id85430150 </a:t>
            </a:r>
            <a:r>
              <a:rPr lang="ru-RU" sz="2400" dirty="0" err="1">
                <a:latin typeface="Comic Sans MS" pitchFamily="66" charset="0"/>
              </a:rPr>
              <a:t>нa</a:t>
            </a:r>
            <a:r>
              <a:rPr lang="ru-RU" sz="2400" dirty="0">
                <a:latin typeface="Comic Sans MS" pitchFamily="66" charset="0"/>
              </a:rPr>
              <a:t> номер 1053 (смс </a:t>
            </a:r>
            <a:r>
              <a:rPr lang="ru-RU" sz="2400" dirty="0" err="1">
                <a:latin typeface="Comic Sans MS" pitchFamily="66" charset="0"/>
              </a:rPr>
              <a:t>беслатна</a:t>
            </a:r>
            <a:r>
              <a:rPr lang="ru-RU" sz="2400" dirty="0">
                <a:latin typeface="Comic Sans MS" pitchFamily="66" charset="0"/>
              </a:rPr>
              <a:t>) и в </a:t>
            </a:r>
            <a:r>
              <a:rPr lang="ru-RU" sz="2400" dirty="0" err="1">
                <a:latin typeface="Comic Sans MS" pitchFamily="66" charset="0"/>
              </a:rPr>
              <a:t>тeчении</a:t>
            </a:r>
            <a:r>
              <a:rPr lang="ru-RU" sz="2400" dirty="0">
                <a:latin typeface="Comic Sans MS" pitchFamily="66" charset="0"/>
              </a:rPr>
              <a:t> 10 минут </a:t>
            </a:r>
            <a:r>
              <a:rPr lang="ru-RU" sz="2400" dirty="0" err="1">
                <a:latin typeface="Comic Sans MS" pitchFamily="66" charset="0"/>
              </a:rPr>
              <a:t>прихoдило</a:t>
            </a:r>
            <a:r>
              <a:rPr lang="ru-RU" sz="2400" dirty="0">
                <a:latin typeface="Comic Sans MS" pitchFamily="66" charset="0"/>
              </a:rPr>
              <a:t> 200p. на счет! Мне пришло уже 1200р. Спасибо </a:t>
            </a:r>
            <a:r>
              <a:rPr lang="ru-RU" sz="2400" dirty="0" smtClean="0">
                <a:latin typeface="Comic Sans MS" pitchFamily="66" charset="0"/>
              </a:rPr>
              <a:t>МегаФон»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4712955"/>
            <a:ext cx="88569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  <a:latin typeface="Comic Sans MS" pitchFamily="66" charset="0"/>
              </a:rPr>
              <a:t> Естественно, после отправки СМС вам никаких денег обратно </a:t>
            </a:r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НЕ ПРИДЁТ </a:t>
            </a:r>
            <a:endParaRPr lang="ru-RU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0"/>
            <a:ext cx="1561004" cy="15766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860558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6296" y="1722124"/>
            <a:ext cx="2267744" cy="16987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79512" y="16737"/>
            <a:ext cx="87849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solidFill>
                  <a:srgbClr val="7030A0"/>
                </a:solidFill>
                <a:latin typeface="Briolin" pitchFamily="2" charset="0"/>
              </a:rPr>
              <a:t>Как не попасть в ловушку мошенников</a:t>
            </a:r>
            <a:endParaRPr lang="ru-RU" sz="8800" dirty="0">
              <a:solidFill>
                <a:srgbClr val="7030A0"/>
              </a:solidFill>
              <a:latin typeface="Briolin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2536" y="1412776"/>
            <a:ext cx="2036000" cy="1628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625428">
            <a:off x="6297230" y="4502381"/>
            <a:ext cx="2634525" cy="18935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55838">
            <a:off x="134196" y="4313224"/>
            <a:ext cx="2767985" cy="16346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8236" y="4231034"/>
            <a:ext cx="1647528" cy="20630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14516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97171"/>
            <a:ext cx="878497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</a:rPr>
              <a:t>!</a:t>
            </a:r>
            <a:r>
              <a:rPr lang="ru-RU" sz="4800" b="1" dirty="0" smtClean="0"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Старайтесь </a:t>
            </a:r>
            <a:r>
              <a:rPr lang="ru-RU" sz="2400" dirty="0">
                <a:latin typeface="Comic Sans MS" pitchFamily="66" charset="0"/>
              </a:rPr>
              <a:t>не открывать сайты платежных систем по ссылке (например, в письмах). Обязательно посмотрите в свойствах ссылки, куда она ведет. </a:t>
            </a:r>
            <a:endParaRPr lang="ru-RU" sz="2400" dirty="0" smtClean="0">
              <a:latin typeface="Comic Sans MS" pitchFamily="66" charset="0"/>
            </a:endParaRPr>
          </a:p>
          <a:p>
            <a:pPr lvl="0" algn="just"/>
            <a:endParaRPr lang="ru-RU" sz="2400" dirty="0" smtClean="0">
              <a:latin typeface="Comic Sans MS" pitchFamily="66" charset="0"/>
            </a:endParaRPr>
          </a:p>
          <a:p>
            <a:pPr lvl="0" algn="just"/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</a:rPr>
              <a:t>!</a:t>
            </a:r>
            <a:r>
              <a:rPr lang="ru-RU" sz="4800" b="1" dirty="0" smtClean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Никогда </a:t>
            </a:r>
            <a:r>
              <a:rPr lang="ru-RU" sz="2400" dirty="0">
                <a:latin typeface="Comic Sans MS" pitchFamily="66" charset="0"/>
              </a:rPr>
              <a:t>никому не сообщайте ваши пароли. </a:t>
            </a:r>
            <a:endParaRPr lang="ru-RU" sz="2400" dirty="0" smtClean="0">
              <a:latin typeface="Comic Sans MS" pitchFamily="66" charset="0"/>
            </a:endParaRPr>
          </a:p>
          <a:p>
            <a:pPr lvl="0" algn="just"/>
            <a:endParaRPr lang="ru-RU" sz="2400" dirty="0" smtClean="0">
              <a:latin typeface="Comic Sans MS" pitchFamily="66" charset="0"/>
            </a:endParaRPr>
          </a:p>
          <a:p>
            <a:pPr lvl="0" algn="just"/>
            <a:r>
              <a:rPr lang="ru-RU" sz="4800" b="1" dirty="0">
                <a:solidFill>
                  <a:srgbClr val="FF0000"/>
                </a:solidFill>
                <a:latin typeface="Comic Sans MS" pitchFamily="66" charset="0"/>
              </a:rPr>
              <a:t>!</a:t>
            </a:r>
            <a:r>
              <a:rPr lang="ru-RU" sz="4800" b="1" dirty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Если </a:t>
            </a:r>
            <a:r>
              <a:rPr lang="ru-RU" sz="2400" dirty="0">
                <a:latin typeface="Comic Sans MS" pitchFamily="66" charset="0"/>
              </a:rPr>
              <a:t>вам предлагают удаленную работу и при этом просят оплатить регистрационный взнос, в качестве гарантии, за пересылку данных и тому подобное — не попадайтесь на эту ловушку. </a:t>
            </a:r>
            <a:endParaRPr lang="ru-RU" sz="2400" dirty="0" smtClean="0">
              <a:latin typeface="Comic Sans MS" pitchFamily="66" charset="0"/>
            </a:endParaRPr>
          </a:p>
          <a:p>
            <a:pPr lvl="0" algn="just"/>
            <a:endParaRPr lang="ru-RU" sz="2400" dirty="0" smtClean="0">
              <a:latin typeface="Comic Sans MS" pitchFamily="66" charset="0"/>
            </a:endParaRPr>
          </a:p>
          <a:p>
            <a:pPr algn="just"/>
            <a:r>
              <a:rPr lang="ru-RU" sz="2400" dirty="0" smtClean="0">
                <a:latin typeface="Comic Sans MS" pitchFamily="66" charset="0"/>
              </a:rPr>
              <a:t>     Предложения </a:t>
            </a:r>
            <a:r>
              <a:rPr lang="ru-RU" sz="2400" dirty="0">
                <a:latin typeface="Comic Sans MS" pitchFamily="66" charset="0"/>
              </a:rPr>
              <a:t>в духе «вышлите туда-то небольшую сумму и вскоре вы будете завалены деньгами» - это предложения от участников финансовых пирамид.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1076" y="4941168"/>
            <a:ext cx="3305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5171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5846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4800" b="1" dirty="0">
                <a:solidFill>
                  <a:srgbClr val="FF0000"/>
                </a:solidFill>
                <a:latin typeface="Comic Sans MS" pitchFamily="66" charset="0"/>
              </a:rPr>
              <a:t>!</a:t>
            </a:r>
            <a:r>
              <a:rPr lang="ru-RU" sz="4800" b="1" dirty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Письма </a:t>
            </a:r>
            <a:r>
              <a:rPr lang="ru-RU" sz="2400" dirty="0">
                <a:latin typeface="Comic Sans MS" pitchFamily="66" charset="0"/>
              </a:rPr>
              <a:t>о проблемах с вашим счетом в какой-либо платежной системе, требующие перехода на сайт и каких-либо действий от вас, отправляйте в корзину, не глядя</a:t>
            </a:r>
            <a:r>
              <a:rPr lang="ru-RU" sz="2400" dirty="0" smtClean="0">
                <a:latin typeface="Comic Sans MS" pitchFamily="66" charset="0"/>
              </a:rPr>
              <a:t>.</a:t>
            </a:r>
            <a:endParaRPr lang="ru-RU" sz="2400" dirty="0">
              <a:latin typeface="Comic Sans MS" pitchFamily="66" charset="0"/>
            </a:endParaRPr>
          </a:p>
          <a:p>
            <a:pPr lvl="0" algn="just"/>
            <a:r>
              <a:rPr lang="ru-RU" sz="4800" b="1" dirty="0">
                <a:solidFill>
                  <a:srgbClr val="FF0000"/>
                </a:solidFill>
                <a:latin typeface="Comic Sans MS" pitchFamily="66" charset="0"/>
              </a:rPr>
              <a:t>!</a:t>
            </a:r>
            <a:r>
              <a:rPr lang="ru-RU" sz="4800" b="1" dirty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Не </a:t>
            </a:r>
            <a:r>
              <a:rPr lang="ru-RU" sz="2400" dirty="0">
                <a:latin typeface="Comic Sans MS" pitchFamily="66" charset="0"/>
              </a:rPr>
              <a:t>давайте деньги в кредит неизвестным вам лицам - в интернете не существует гарантий возврата кредитов.</a:t>
            </a:r>
          </a:p>
          <a:p>
            <a:pPr lvl="0" algn="just"/>
            <a:r>
              <a:rPr lang="ru-RU" sz="4800" b="1" dirty="0">
                <a:solidFill>
                  <a:srgbClr val="FF0000"/>
                </a:solidFill>
                <a:latin typeface="Comic Sans MS" pitchFamily="66" charset="0"/>
              </a:rPr>
              <a:t>!</a:t>
            </a:r>
            <a:r>
              <a:rPr lang="ru-RU" sz="4800" b="1" dirty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В </a:t>
            </a:r>
            <a:r>
              <a:rPr lang="ru-RU" sz="2400" dirty="0">
                <a:latin typeface="Comic Sans MS" pitchFamily="66" charset="0"/>
              </a:rPr>
              <a:t>99% случаев платежи, которые вы делаете онлайн, отменить нельзя. Поэтому семь раз подумайте, прежде чем один раз оплатить товар или услугу.</a:t>
            </a:r>
          </a:p>
        </p:txBody>
      </p:sp>
    </p:spTree>
    <p:extLst>
      <p:ext uri="{BB962C8B-B14F-4D97-AF65-F5344CB8AC3E}">
        <p14:creationId xmlns:p14="http://schemas.microsoft.com/office/powerpoint/2010/main" xmlns="" val="413619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90682" y="620688"/>
            <a:ext cx="9302547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500" dirty="0" smtClean="0">
                <a:solidFill>
                  <a:srgbClr val="7030A0"/>
                </a:solidFill>
                <a:latin typeface="Briolin" pitchFamily="2" charset="0"/>
              </a:rPr>
              <a:t>Спасибо </a:t>
            </a:r>
          </a:p>
          <a:p>
            <a:pPr algn="ctr"/>
            <a:r>
              <a:rPr lang="ru-RU" sz="11500" dirty="0" smtClean="0">
                <a:solidFill>
                  <a:srgbClr val="7030A0"/>
                </a:solidFill>
                <a:latin typeface="Briolin" pitchFamily="2" charset="0"/>
              </a:rPr>
              <a:t>за внимание</a:t>
            </a:r>
            <a:endParaRPr lang="ru-RU" sz="11500" dirty="0">
              <a:solidFill>
                <a:srgbClr val="7030A0"/>
              </a:solidFill>
              <a:latin typeface="Brioli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4083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101584" y="5815615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297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-134017"/>
            <a:ext cx="90364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  <a:latin typeface="Briolin" pitchFamily="2" charset="0"/>
              </a:rPr>
              <a:t>Основные интернет-мошенничества</a:t>
            </a:r>
            <a:endParaRPr lang="ru-RU" sz="3200" b="1" dirty="0" smtClean="0">
              <a:solidFill>
                <a:srgbClr val="7030A0"/>
              </a:solidFill>
              <a:latin typeface="Briolin" pitchFamily="2" charset="0"/>
            </a:endParaRPr>
          </a:p>
          <a:p>
            <a:r>
              <a:rPr lang="ru-RU" sz="3200" i="1" dirty="0" smtClean="0"/>
              <a:t>                     </a:t>
            </a:r>
          </a:p>
          <a:p>
            <a:r>
              <a:rPr lang="ru-RU" sz="3200" i="1" dirty="0" smtClean="0"/>
              <a:t>                     </a:t>
            </a:r>
            <a:endParaRPr lang="ru-RU" sz="3200" dirty="0"/>
          </a:p>
          <a:p>
            <a:r>
              <a:rPr lang="ru-RU" sz="3200" i="1" dirty="0" smtClean="0"/>
              <a:t>                           </a:t>
            </a:r>
            <a:endParaRPr lang="ru-RU" dirty="0"/>
          </a:p>
        </p:txBody>
      </p:sp>
      <p:sp>
        <p:nvSpPr>
          <p:cNvPr id="3" name="7-конечная звезда 2"/>
          <p:cNvSpPr/>
          <p:nvPr/>
        </p:nvSpPr>
        <p:spPr>
          <a:xfrm>
            <a:off x="5454848" y="1275527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454848" y="1836909"/>
            <a:ext cx="303217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>
                <a:hlinkClick r:id="rId2" action="ppaction://hlinksldjump"/>
              </a:rPr>
              <a:t>«Волшебные» </a:t>
            </a:r>
            <a:endParaRPr lang="ru-RU" sz="3200" i="1" dirty="0" smtClean="0">
              <a:hlinkClick r:id="rId2" action="ppaction://hlinksldjump"/>
            </a:endParaRPr>
          </a:p>
          <a:p>
            <a:r>
              <a:rPr lang="ru-RU" sz="3200" i="1" dirty="0" smtClean="0">
                <a:hlinkClick r:id="rId2" action="ppaction://hlinksldjump"/>
              </a:rPr>
              <a:t>кошельки</a:t>
            </a:r>
            <a:r>
              <a:rPr lang="ru-RU" sz="3200" i="1" dirty="0">
                <a:hlinkClick r:id="rId2" action="ppaction://hlinksldjump"/>
              </a:rPr>
              <a:t>»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145983" y="5435119"/>
            <a:ext cx="249138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>
                <a:hlinkClick r:id="rId3" action="ppaction://hlinksldjump"/>
              </a:rPr>
              <a:t>Дешёвые </a:t>
            </a:r>
            <a:endParaRPr lang="ru-RU" sz="3200" i="1" dirty="0" smtClean="0">
              <a:hlinkClick r:id="rId3" action="ppaction://hlinksldjump"/>
            </a:endParaRPr>
          </a:p>
          <a:p>
            <a:r>
              <a:rPr lang="ru-RU" sz="3200" i="1" dirty="0" smtClean="0">
                <a:hlinkClick r:id="rId3" action="ppaction://hlinksldjump"/>
              </a:rPr>
              <a:t>распродажи</a:t>
            </a:r>
            <a:endParaRPr lang="ru-RU" sz="3200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60696" y="4855161"/>
            <a:ext cx="228158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hlinkClick r:id="rId4" action="ppaction://hlinksldjump"/>
              </a:rPr>
              <a:t>Выгодный </a:t>
            </a:r>
            <a:endParaRPr lang="ru-RU" sz="3200" i="1" dirty="0" smtClean="0">
              <a:hlinkClick r:id="rId4" action="ppaction://hlinksldjump"/>
            </a:endParaRPr>
          </a:p>
          <a:p>
            <a:r>
              <a:rPr lang="ru-RU" sz="3200" i="1" dirty="0" smtClean="0">
                <a:hlinkClick r:id="rId4" action="ppaction://hlinksldjump"/>
              </a:rPr>
              <a:t>обмен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611560" y="3318601"/>
            <a:ext cx="262924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>
                <a:hlinkClick r:id="rId5" action="ppaction://hlinksldjump"/>
              </a:rPr>
              <a:t>«Выигрыш» </a:t>
            </a:r>
            <a:endParaRPr lang="ru-RU" sz="3200" i="1" dirty="0" smtClean="0">
              <a:hlinkClick r:id="rId5" action="ppaction://hlinksldjump"/>
            </a:endParaRPr>
          </a:p>
          <a:p>
            <a:r>
              <a:rPr lang="ru-RU" sz="3200" i="1" dirty="0" smtClean="0">
                <a:hlinkClick r:id="rId5" action="ppaction://hlinksldjump"/>
              </a:rPr>
              <a:t>в </a:t>
            </a:r>
            <a:r>
              <a:rPr lang="ru-RU" sz="3200" i="1" dirty="0">
                <a:hlinkClick r:id="rId5" action="ppaction://hlinksldjump"/>
              </a:rPr>
              <a:t>конкурсе, </a:t>
            </a:r>
            <a:endParaRPr lang="ru-RU" sz="3200" i="1" dirty="0" smtClean="0">
              <a:hlinkClick r:id="rId5" action="ppaction://hlinksldjump"/>
            </a:endParaRPr>
          </a:p>
          <a:p>
            <a:r>
              <a:rPr lang="ru-RU" sz="3200" i="1" dirty="0" smtClean="0">
                <a:hlinkClick r:id="rId5" action="ppaction://hlinksldjump"/>
              </a:rPr>
              <a:t>лотерее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54317" y="3318601"/>
            <a:ext cx="231544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hlinkClick r:id="rId6" action="ppaction://hlinksldjump"/>
              </a:rPr>
              <a:t>Удалённая</a:t>
            </a:r>
            <a:r>
              <a:rPr lang="ru-RU" i="1" dirty="0">
                <a:hlinkClick r:id="rId6" action="ppaction://hlinksldjump"/>
              </a:rPr>
              <a:t> </a:t>
            </a:r>
            <a:endParaRPr lang="ru-RU" i="1" dirty="0" smtClean="0">
              <a:hlinkClick r:id="rId6" action="ppaction://hlinksldjump"/>
            </a:endParaRPr>
          </a:p>
          <a:p>
            <a:r>
              <a:rPr lang="ru-RU" sz="3200" i="1" dirty="0" smtClean="0">
                <a:hlinkClick r:id="rId6" action="ppaction://hlinksldjump"/>
              </a:rPr>
              <a:t>работа</a:t>
            </a:r>
            <a:endParaRPr lang="ru-RU" sz="3200" dirty="0"/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906310" y="1700808"/>
            <a:ext cx="17363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hlinkClick r:id="rId7" action="ppaction://hlinksldjump"/>
              </a:rPr>
              <a:t>Фишинг</a:t>
            </a:r>
            <a:endParaRPr lang="ru-RU" dirty="0"/>
          </a:p>
        </p:txBody>
      </p:sp>
      <p:sp>
        <p:nvSpPr>
          <p:cNvPr id="11" name="7-конечная звезда 10"/>
          <p:cNvSpPr/>
          <p:nvPr/>
        </p:nvSpPr>
        <p:spPr>
          <a:xfrm>
            <a:off x="611560" y="1213580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7-конечная звезда 11"/>
          <p:cNvSpPr/>
          <p:nvPr/>
        </p:nvSpPr>
        <p:spPr>
          <a:xfrm>
            <a:off x="5004048" y="2914127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7-конечная звезда 12"/>
          <p:cNvSpPr/>
          <p:nvPr/>
        </p:nvSpPr>
        <p:spPr>
          <a:xfrm>
            <a:off x="225593" y="2753268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7-конечная звезда 13"/>
          <p:cNvSpPr/>
          <p:nvPr/>
        </p:nvSpPr>
        <p:spPr>
          <a:xfrm>
            <a:off x="5317232" y="4564676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7-конечная звезда 14"/>
          <p:cNvSpPr/>
          <p:nvPr/>
        </p:nvSpPr>
        <p:spPr>
          <a:xfrm>
            <a:off x="519615" y="4888261"/>
            <a:ext cx="626368" cy="580969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9343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08520" y="181088"/>
            <a:ext cx="968887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7030A0"/>
                </a:solidFill>
                <a:latin typeface="Briolin" pitchFamily="2" charset="0"/>
              </a:rPr>
              <a:t>«Волшебные» </a:t>
            </a:r>
            <a:r>
              <a:rPr lang="ru-RU" sz="6000" b="1" dirty="0" smtClean="0">
                <a:solidFill>
                  <a:srgbClr val="7030A0"/>
                </a:solidFill>
                <a:latin typeface="Briolin" pitchFamily="2" charset="0"/>
              </a:rPr>
              <a:t>кошельки</a:t>
            </a:r>
            <a:endParaRPr lang="ru-RU" sz="6000" b="1" dirty="0">
              <a:solidFill>
                <a:srgbClr val="7030A0"/>
              </a:solidFill>
              <a:latin typeface="Briolin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7674" y="3528686"/>
            <a:ext cx="3707653" cy="3182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23528" y="1196752"/>
            <a:ext cx="87129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Comic Sans MS" pitchFamily="66" charset="0"/>
              </a:rPr>
              <a:t>Через спам на  </a:t>
            </a:r>
            <a:r>
              <a:rPr lang="en-US" sz="2800" dirty="0">
                <a:solidFill>
                  <a:srgbClr val="FF0000"/>
                </a:solidFill>
                <a:latin typeface="Comic Sans MS" pitchFamily="66" charset="0"/>
              </a:rPr>
              <a:t>e</a:t>
            </a:r>
            <a:r>
              <a:rPr lang="ru-RU" sz="2800" dirty="0">
                <a:solidFill>
                  <a:srgbClr val="FF0000"/>
                </a:solidFill>
                <a:latin typeface="Comic Sans MS" pitchFamily="66" charset="0"/>
              </a:rPr>
              <a:t>- </a:t>
            </a:r>
            <a:r>
              <a:rPr lang="en-US" sz="2800" dirty="0">
                <a:solidFill>
                  <a:srgbClr val="FF0000"/>
                </a:solidFill>
                <a:latin typeface="Comic Sans MS" pitchFamily="66" charset="0"/>
              </a:rPr>
              <a:t>mail</a:t>
            </a:r>
            <a:r>
              <a:rPr lang="ru-RU" sz="2800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800" dirty="0">
                <a:latin typeface="Comic Sans MS" pitchFamily="66" charset="0"/>
              </a:rPr>
              <a:t>человек узнаёт о «волшебных» кошельках. Вы отправляете сумму денег, ждете взамен сумму больше отправленной, а в результате либо надо отправить еще, либо и ваших денег уже нет.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8727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706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4552" y="0"/>
            <a:ext cx="371287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>
                <a:solidFill>
                  <a:srgbClr val="7030A0"/>
                </a:solidFill>
                <a:latin typeface="Briolin" pitchFamily="2" charset="0"/>
              </a:rPr>
              <a:t>Фишинг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27128"/>
            <a:ext cx="3456384" cy="3630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95536" y="1052736"/>
            <a:ext cx="84249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Comic Sans MS" pitchFamily="66" charset="0"/>
              </a:rPr>
              <a:t>Вам </a:t>
            </a:r>
            <a:r>
              <a:rPr lang="ru-RU" sz="3200" dirty="0">
                <a:latin typeface="Comic Sans MS" pitchFamily="66" charset="0"/>
              </a:rPr>
              <a:t>на </a:t>
            </a:r>
            <a:r>
              <a:rPr lang="ru-RU" sz="3200" dirty="0">
                <a:solidFill>
                  <a:srgbClr val="FF0000"/>
                </a:solidFill>
                <a:latin typeface="Comic Sans MS" pitchFamily="66" charset="0"/>
              </a:rPr>
              <a:t>e-</a:t>
            </a:r>
            <a:r>
              <a:rPr lang="ru-RU" sz="3200" dirty="0" err="1">
                <a:solidFill>
                  <a:srgbClr val="FF0000"/>
                </a:solidFill>
                <a:latin typeface="Comic Sans MS" pitchFamily="66" charset="0"/>
              </a:rPr>
              <a:t>mail</a:t>
            </a:r>
            <a:r>
              <a:rPr lang="ru-RU" sz="3200" dirty="0">
                <a:latin typeface="Comic Sans MS" pitchFamily="66" charset="0"/>
              </a:rPr>
              <a:t> приходит сообщение якобы от вашей платёжной системы, в котором просят зайти в аккаунт по ссылке. Итак, письмо и ссылка– фальшивка.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9324" y="3233164"/>
            <a:ext cx="3899522" cy="3630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3851920" y="555520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3159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9970" y="36387"/>
            <a:ext cx="750397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7030A0"/>
                </a:solidFill>
                <a:latin typeface="Briolin" pitchFamily="2" charset="0"/>
              </a:rPr>
              <a:t>Удалённая работа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445" y="1196752"/>
            <a:ext cx="3744416" cy="3189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067944" y="1035842"/>
            <a:ext cx="4937889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itchFamily="66" charset="0"/>
              </a:rPr>
              <a:t>Вам приходит письмо с предложением удалённой работы (к примеру, набор текста). </a:t>
            </a:r>
            <a:r>
              <a:rPr lang="ru-RU" sz="2800" dirty="0" smtClean="0">
                <a:latin typeface="Comic Sans MS" pitchFamily="66" charset="0"/>
              </a:rPr>
              <a:t>Вы </a:t>
            </a:r>
            <a:r>
              <a:rPr lang="ru-RU" sz="2800" dirty="0">
                <a:latin typeface="Comic Sans MS" pitchFamily="66" charset="0"/>
              </a:rPr>
              <a:t>уже готовы получить эту работу. Что для этого нужно? Да  пустяк: в залог отправить небольшую сумму, которую вы получите обратно после того, как приступите к своим обязанностям. Работу вы не получите и деньги – тоже. 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-22711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0472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108"/>
            <a:ext cx="76755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7030A0"/>
                </a:solidFill>
                <a:latin typeface="Briolin" pitchFamily="2" charset="0"/>
              </a:rPr>
              <a:t>«Выигрыш» в конкурсе, лотерее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918731"/>
            <a:ext cx="2967785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55776" y="1812477"/>
            <a:ext cx="634739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Comic Sans MS" pitchFamily="66" charset="0"/>
              </a:rPr>
              <a:t>Оказывается, вы выиграли в какой-то лотерее (хотя на самом деле нигде не участвовали). Для получения приза вам либо предлагается открыть прилагаемый к письму файл (внутри которого содержится вирус или троянская программа)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369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1150</Words>
  <Application>Microsoft Office PowerPoint</Application>
  <PresentationFormat>Экран (4:3)</PresentationFormat>
  <Paragraphs>168</Paragraphs>
  <Slides>38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Зиновьев ЕИ</cp:lastModifiedBy>
  <cp:revision>45</cp:revision>
  <dcterms:created xsi:type="dcterms:W3CDTF">2013-07-10T15:00:56Z</dcterms:created>
  <dcterms:modified xsi:type="dcterms:W3CDTF">2014-10-28T06:22:49Z</dcterms:modified>
</cp:coreProperties>
</file>