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68" r:id="rId6"/>
    <p:sldId id="269" r:id="rId7"/>
    <p:sldId id="259" r:id="rId8"/>
    <p:sldId id="262" r:id="rId9"/>
    <p:sldId id="273" r:id="rId10"/>
    <p:sldId id="281" r:id="rId11"/>
    <p:sldId id="284" r:id="rId12"/>
    <p:sldId id="285" r:id="rId13"/>
    <p:sldId id="263" r:id="rId14"/>
    <p:sldId id="264" r:id="rId15"/>
    <p:sldId id="272" r:id="rId16"/>
    <p:sldId id="265" r:id="rId17"/>
    <p:sldId id="266" r:id="rId18"/>
    <p:sldId id="270" r:id="rId19"/>
    <p:sldId id="271" r:id="rId20"/>
    <p:sldId id="282" r:id="rId21"/>
    <p:sldId id="283" r:id="rId22"/>
    <p:sldId id="274" r:id="rId23"/>
    <p:sldId id="278" r:id="rId24"/>
    <p:sldId id="279" r:id="rId25"/>
    <p:sldId id="276" r:id="rId26"/>
    <p:sldId id="280" r:id="rId27"/>
    <p:sldId id="286" r:id="rId28"/>
    <p:sldId id="275" r:id="rId29"/>
    <p:sldId id="277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5C4272"/>
    <a:srgbClr val="805C9E"/>
    <a:srgbClr val="AF97C3"/>
    <a:srgbClr val="66CCFF"/>
    <a:srgbClr val="33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920" y="-46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87FAEB-2AEE-4765-84EB-A008E2E6F9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A6676-B865-4FC7-8AE4-7EF3FA75A8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A03C4-AAFA-4346-BAEF-D3AEA38ACC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6FCC23-7147-4FB1-960F-38E6F2A49A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21C3E-CE7B-4FA6-B7D2-02A7717779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6BA2D1-8DEC-4B45-9D89-0CAE346A74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215CC-98A4-42C4-8075-3BD936ACE4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5EF19-371F-4064-9E39-9E5BBD4DEC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57069-F22A-4AAB-8E85-A54266D77F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27E74-31A8-4E4F-85C6-4E5A795986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2338C-0A96-4E38-95D8-7A8AE544B5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F97C3"/>
            </a:gs>
            <a:gs pos="50000">
              <a:schemeClr val="bg1"/>
            </a:gs>
            <a:gs pos="100000">
              <a:srgbClr val="AF97C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6136BE-08C1-4DBA-A3B4-8EA9D2CED37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52;&#1040;&#1056;&#1040;&#1060;&#1054;&#1053;\P1030421.avi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nakolene.narod.ru/pdu/pdu1.jpg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old.college.ru/physics/courses/op25part2/content/models/screensh/forcedOscillRLC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5C4272"/>
                </a:solidFill>
                <a:latin typeface="Times New Roman" pitchFamily="18" charset="0"/>
              </a:rPr>
              <a:t>Компьтеризированный</a:t>
            </a:r>
            <a:r>
              <a:rPr lang="ru-RU" b="1" dirty="0">
                <a:solidFill>
                  <a:srgbClr val="5C4272"/>
                </a:solidFill>
                <a:latin typeface="Times New Roman" pitchFamily="18" charset="0"/>
              </a:rPr>
              <a:t> эксперимент как средство формирования исследовательских </a:t>
            </a:r>
            <a:r>
              <a:rPr lang="ru-RU" b="1" dirty="0" smtClean="0">
                <a:solidFill>
                  <a:srgbClr val="5C4272"/>
                </a:solidFill>
                <a:latin typeface="Times New Roman" pitchFamily="18" charset="0"/>
              </a:rPr>
              <a:t>умений</a:t>
            </a:r>
            <a:endParaRPr lang="ru-RU" sz="4000" b="1" dirty="0">
              <a:latin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5150" y="5013325"/>
            <a:ext cx="6545263" cy="841375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  <a:p>
            <a:pPr>
              <a:lnSpc>
                <a:spcPct val="80000"/>
              </a:lnSpc>
            </a:pPr>
            <a:r>
              <a:rPr lang="ru-RU" sz="1800"/>
              <a:t>Учитель физики МБОУ СОШ №9 г.Инта  Пакшин Алексей Николаевич</a:t>
            </a:r>
          </a:p>
          <a:p>
            <a:pPr>
              <a:lnSpc>
                <a:spcPct val="80000"/>
              </a:lnSpc>
            </a:pPr>
            <a:endParaRPr lang="ru-RU" sz="180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284663" y="6092825"/>
            <a:ext cx="1441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2015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864235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348038" y="-20638"/>
            <a:ext cx="1839912" cy="64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5C4272"/>
                </a:solidFill>
                <a:latin typeface="Times New Roman" pitchFamily="18" charset="0"/>
              </a:rPr>
              <a:t>Датчики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8208962" cy="615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33375"/>
            <a:ext cx="8229600" cy="59753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давления 0~700 кПа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магнитного поля +/- 0,2 мТл ~ +/-10 мТл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напряжения +/-25 В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освещенности 0~600/0~6000/0~150 000 лк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освещенности 0~300 лк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расстояния 0.2~10.0 м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силы +/-50 Н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температуры -25/+110 C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температуры 0~1250 C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температуры -200~400 С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силы тока (амперметр) +/-2.5 A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силы тока (амперметр) +/-250 мA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микрофонный +/-2.5 В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Ворота с фотоэлементом 0~5В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радиоактивности (Счетчик Гейгера-Мюллера)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уровня шума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угла поворота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датчик ускорения +/- 5 g </a:t>
            </a:r>
          </a:p>
          <a:p>
            <a:pPr>
              <a:lnSpc>
                <a:spcPct val="80000"/>
              </a:lnSpc>
            </a:pPr>
            <a:r>
              <a:rPr lang="ru-RU" sz="2000" b="1">
                <a:solidFill>
                  <a:srgbClr val="5C4272"/>
                </a:solidFill>
              </a:rPr>
              <a:t>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solidFill>
                  <a:srgbClr val="5C4272"/>
                </a:solidFill>
                <a:latin typeface="Times New Roman" pitchFamily="18" charset="0"/>
              </a:rPr>
              <a:t>Собирать данные и </a:t>
            </a:r>
            <a:br>
              <a:rPr lang="ru-RU" sz="3600" b="1">
                <a:solidFill>
                  <a:srgbClr val="5C4272"/>
                </a:solidFill>
                <a:latin typeface="Times New Roman" pitchFamily="18" charset="0"/>
              </a:rPr>
            </a:br>
            <a:r>
              <a:rPr lang="ru-RU" sz="3600" b="1">
                <a:solidFill>
                  <a:srgbClr val="5C4272"/>
                </a:solidFill>
                <a:latin typeface="Times New Roman" pitchFamily="18" charset="0"/>
              </a:rPr>
              <a:t>отображать их в ходе эксперимента</a:t>
            </a:r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828800"/>
            <a:ext cx="3886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Захватмультилаб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95800" y="1851025"/>
            <a:ext cx="4343400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457200" y="0"/>
            <a:ext cx="8229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Различные способы отображения данных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395788"/>
            <a:ext cx="24622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81000" y="1042988"/>
            <a:ext cx="21209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В виде графиков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7200" y="3938588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В виде таблиц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1575" y="1371600"/>
            <a:ext cx="23590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3048000"/>
            <a:ext cx="2282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48400" y="4419600"/>
            <a:ext cx="24336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962400" y="685800"/>
            <a:ext cx="450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Табло измерительных приборов</a:t>
            </a:r>
          </a:p>
        </p:txBody>
      </p:sp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62600" y="1371600"/>
            <a:ext cx="5461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3962400" y="1371600"/>
            <a:ext cx="1489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5C4272"/>
                </a:solidFill>
                <a:latin typeface="Times New Roman" pitchFamily="18" charset="0"/>
              </a:rPr>
              <a:t>Аналоговый</a:t>
            </a:r>
          </a:p>
        </p:txBody>
      </p:sp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3505200" y="5486400"/>
            <a:ext cx="17827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5C4272"/>
                </a:solidFill>
                <a:latin typeface="Times New Roman" pitchFamily="18" charset="0"/>
              </a:rPr>
              <a:t>Индикаторный</a:t>
            </a:r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34000" y="55626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0" name="Rectangle 18"/>
          <p:cNvSpPr>
            <a:spLocks noChangeArrowheads="1"/>
          </p:cNvSpPr>
          <p:nvPr/>
        </p:nvSpPr>
        <p:spPr bwMode="auto">
          <a:xfrm>
            <a:off x="6248400" y="3886200"/>
            <a:ext cx="1263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5C4272"/>
                </a:solidFill>
                <a:latin typeface="Times New Roman" pitchFamily="18" charset="0"/>
              </a:rPr>
              <a:t>Цифровой</a:t>
            </a:r>
          </a:p>
        </p:txBody>
      </p:sp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772400" y="3886200"/>
            <a:ext cx="369888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>
                <a:solidFill>
                  <a:srgbClr val="5C4272"/>
                </a:solidFill>
                <a:latin typeface="Times New Roman" pitchFamily="18" charset="0"/>
              </a:rPr>
              <a:t>Просматривать видеозаписи предварительно записанных экспериментов</a:t>
            </a:r>
            <a:r>
              <a:rPr lang="ru-RU" sz="3200" b="1">
                <a:solidFill>
                  <a:schemeClr val="tx2"/>
                </a:solidFill>
                <a:latin typeface="Times New Roman" pitchFamily="18" charset="0"/>
              </a:rPr>
              <a:t> </a:t>
            </a:r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565400"/>
            <a:ext cx="3425825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492375"/>
            <a:ext cx="480695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2"/>
          <p:cNvSpPr>
            <a:spLocks noChangeArrowheads="1"/>
          </p:cNvSpPr>
          <p:nvPr/>
        </p:nvSpPr>
        <p:spPr bwMode="auto">
          <a:xfrm>
            <a:off x="468313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Импортировать / экспортировать данные</a:t>
            </a:r>
          </a:p>
        </p:txBody>
      </p:sp>
      <p:pic>
        <p:nvPicPr>
          <p:cNvPr id="112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6934200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3886200"/>
            <a:ext cx="2362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Вести журнал экспериментов</a:t>
            </a:r>
          </a:p>
        </p:txBody>
      </p:sp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557338"/>
            <a:ext cx="60325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5C4272"/>
                </a:solidFill>
                <a:latin typeface="Times New Roman" pitchFamily="18" charset="0"/>
              </a:rPr>
              <a:t>Преимущества </a:t>
            </a:r>
            <a:br>
              <a:rPr lang="ru-RU" sz="4000" b="1">
                <a:solidFill>
                  <a:srgbClr val="5C4272"/>
                </a:solidFill>
                <a:latin typeface="Times New Roman" pitchFamily="18" charset="0"/>
              </a:rPr>
            </a:br>
            <a:r>
              <a:rPr lang="ru-RU" sz="4000" b="1">
                <a:solidFill>
                  <a:srgbClr val="5C4272"/>
                </a:solidFill>
                <a:latin typeface="Times New Roman" pitchFamily="18" charset="0"/>
              </a:rPr>
              <a:t>цифровой лаборатории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Повышение уровня знаний за счёт активной деятельности учащихся в ходе экспериментальной исследовательской работы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Автоматический сбор данных на протяжении всего эксперимента       позволяет  сэкономить время на записи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Результаты эксперимента – наглядны: данные отображаются в виде графика, таблицы, аналогового табло и в цифровом виде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Удобная обработка результатов позволяют получать данные, недоступные в традиционных учебных экспериментах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Лаборатория обладают мобильностью, что позволяет проводить исследования в «полевых условиях»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Доукомплектовать датчиками старые приборы</a:t>
            </a:r>
          </a:p>
          <a:p>
            <a:pPr>
              <a:lnSpc>
                <a:spcPct val="80000"/>
              </a:lnSpc>
            </a:pPr>
            <a:endParaRPr lang="ru-RU" sz="2400">
              <a:solidFill>
                <a:srgbClr val="5C427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400"/>
              <a:t>   </a:t>
            </a:r>
            <a:r>
              <a:rPr lang="ru-RU" sz="3600" b="1">
                <a:solidFill>
                  <a:srgbClr val="5C4272"/>
                </a:solidFill>
                <a:latin typeface="Times New Roman" pitchFamily="18" charset="0"/>
              </a:rPr>
              <a:t>Использование цифровых лабораторий позволяет получить представление </a:t>
            </a:r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о смежных образовательных областях.</a:t>
            </a:r>
            <a:r>
              <a:rPr lang="ru-RU" sz="3600">
                <a:solidFill>
                  <a:srgbClr val="5C427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ru-RU" sz="3600">
              <a:solidFill>
                <a:srgbClr val="5C427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информационные технологии;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современное оборудование исследовательской лаборатории;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математические функции и графики,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 математическая обработка экспериментальных данных, статистика, приближенные вычисления;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методика проведения исследований, составление отчетов, презентация проделанной работы.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>
                <a:solidFill>
                  <a:srgbClr val="5C4272"/>
                </a:solidFill>
                <a:latin typeface="Times New Roman" pitchFamily="18" charset="0"/>
              </a:rPr>
              <a:t>Роль информационных технологий в физическом эксперименте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</a:rPr>
              <a:t>Во-первых, компьютер играет роль средства численного </a:t>
            </a:r>
            <a:r>
              <a:rPr lang="ru-RU" sz="2400">
                <a:solidFill>
                  <a:srgbClr val="FF0000"/>
                </a:solidFill>
              </a:rPr>
              <a:t>моделирования </a:t>
            </a:r>
            <a:r>
              <a:rPr lang="ru-RU" sz="2400">
                <a:solidFill>
                  <a:srgbClr val="5C4272"/>
                </a:solidFill>
              </a:rPr>
              <a:t>в реальной научной и инженерно-технической практике (процессы в звёздных системах, испытание блоков самолётов, корпусов автомобилей).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</a:rPr>
              <a:t>Во-вторых, он используется </a:t>
            </a:r>
            <a:r>
              <a:rPr lang="ru-RU" sz="2400">
                <a:solidFill>
                  <a:srgbClr val="FF0000"/>
                </a:solidFill>
              </a:rPr>
              <a:t>для автоматизации процесса получения и обработки информации</a:t>
            </a:r>
            <a:r>
              <a:rPr lang="ru-RU" sz="2400">
                <a:solidFill>
                  <a:srgbClr val="5C4272"/>
                </a:solidFill>
              </a:rPr>
              <a:t>, полученной в эксперименте, что даёт больше времени для осмысления полученных данных, для проведения дополнительных измерений, для постановки эксперимента в новых условиях.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5C4272"/>
                </a:solidFill>
              </a:rPr>
              <a:t>Исходя из этих функций, компьютерный эксперимент можно разделить на </a:t>
            </a:r>
            <a:r>
              <a:rPr lang="ru-RU" sz="2400">
                <a:solidFill>
                  <a:srgbClr val="FF0000"/>
                </a:solidFill>
              </a:rPr>
              <a:t>модельный и компьютеризированный</a:t>
            </a:r>
            <a:r>
              <a:rPr lang="ru-RU" sz="2400">
                <a:solidFill>
                  <a:srgbClr val="5C4272"/>
                </a:solidFill>
              </a:rPr>
              <a:t> и рассматривать как метод обучения в составе методов организации учебного исследования.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395288" y="260350"/>
            <a:ext cx="84248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Демонстрация фазовых превращений на примере плавления и отвердевания олова.</a:t>
            </a:r>
          </a:p>
        </p:txBody>
      </p:sp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341438"/>
            <a:ext cx="6121400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341438"/>
            <a:ext cx="3240088" cy="317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213100"/>
            <a:ext cx="6697662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692150"/>
            <a:ext cx="4700587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50825" y="188913"/>
            <a:ext cx="8893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Превращение кинетической энергии в тепло.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697913" cy="1143000"/>
          </a:xfrm>
        </p:spPr>
        <p:txBody>
          <a:bodyPr/>
          <a:lstStyle/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Пример использования компьютерных технологий при изучении темы «Звуковые волны».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Звуковые волны можно визуализировать с помощью учебной установки «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Волновой портрет</a:t>
            </a: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» (ООО «Научные развлечения»)</a:t>
            </a:r>
            <a:r>
              <a:rPr lang="ru-RU" sz="2400">
                <a:latin typeface="Times New Roman" pitchFamily="18" charset="0"/>
              </a:rPr>
              <a:t> </a:t>
            </a:r>
            <a:endParaRPr lang="ru-RU"/>
          </a:p>
        </p:txBody>
      </p:sp>
      <p:pic>
        <p:nvPicPr>
          <p:cNvPr id="20484" name="Picture 4" descr="IMG_168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2349500"/>
            <a:ext cx="3267075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P10304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67175" y="2636838"/>
            <a:ext cx="47529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4" descr="P10304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692150"/>
            <a:ext cx="3679825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 descr="RC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692150"/>
            <a:ext cx="3384550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1030421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8038" y="3644900"/>
            <a:ext cx="3732212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3798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img26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476250"/>
            <a:ext cx="4248150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УИО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1863" y="765175"/>
            <a:ext cx="25622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Зву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3789363"/>
            <a:ext cx="4176712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5963" y="3933825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Text Box 6"/>
          <p:cNvSpPr txBox="1">
            <a:spLocks noChangeArrowheads="1"/>
          </p:cNvSpPr>
          <p:nvPr/>
        </p:nvSpPr>
        <p:spPr bwMode="auto">
          <a:xfrm>
            <a:off x="6011863" y="260350"/>
            <a:ext cx="295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http://www.afsedu.ru/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964613" cy="61912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     На низкочастотном динамике смонтировано зеркало, которое при возвратно-поступательном движении диффузора изменяет угол наклона по отношению к падающему на него лучу лазера. Это вызывает колебания отражённого луча в вертикальной плоскости. Горизонтальная развёртка лазерного луча осуществляется с помощью восьмигранной зеркальной призмы, вращающейся на валу шагового электродвигателя. Параметры входного электрического сигнала, поступающего на динамик, измеряют с помощью компьютерного измерительного блока, подключённого к мини-ноутбуку Одновременно соответствующий звуковой сигнал можно услышать и зарегистрировать с помощью датчика звука (микрофона). Выходной электрический сигнал поступает в систему сбора данных, предназначенной для автоматизации учебных демонстрационных экспериментов, либо в устройство измерения и обработки данных На экране отображается график звуковых колебаний. Школьники строят графическое изображение звуковой волны, определяют её период, частоту и амплитуду, изменение амплитуды при удалении от источника звука, изучают форму и частоту звуковых колебаний, соответствующих нотам первой октавы клавишного инструмента.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>
                <a:solidFill>
                  <a:srgbClr val="5C4272"/>
                </a:solidFill>
                <a:latin typeface="Times New Roman" pitchFamily="18" charset="0"/>
              </a:rPr>
              <a:t>Пример использования компьютерных технологий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Ещё одна посильная для школьников задача - разобраться, как работает пульт дистанционного управления бытовыми приборами, собрать установку, провести эксперимент и сделать выводы.</a:t>
            </a:r>
          </a:p>
        </p:txBody>
      </p:sp>
      <p:pic>
        <p:nvPicPr>
          <p:cNvPr id="39939" name="Picture 3" descr="_________________4b772c4a82a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3284538"/>
            <a:ext cx="35274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Картинка 28 из 1040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3357563"/>
            <a:ext cx="3533775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3600" b="1">
                <a:solidFill>
                  <a:srgbClr val="5C4272"/>
                </a:solidFill>
                <a:latin typeface="Times New Roman" pitchFamily="18" charset="0"/>
              </a:rPr>
              <a:t>Сравним с датчиками автомобиля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	 Датчик положения коленчатого вала (ДПКВ)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2	 Датчик положения распределительного вала (ДПРВ, датчик фаз)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3	 Датчик положения дроссельной заслонки (ДПДЗ)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4	 Датчик детонации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5	 Датчик абсолютного давления (ДАД)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6	 Датчик концентрации кислорода (ДК, ДКК, лямбда-зонд)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7	 Датчик температуры охлаждающей жидкости (ДТОЖ)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8	 Датчик указателя температуры охлаждающей жидкости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9	 Датчик температуры поступающего в цилиндры воздуха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10	 Датчик скорости автомобиля (ДС, ДСА)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11	 Датчик аварийного давления масла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12	 Датчик указателя уровня топлива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13	 Датчик недостаточного уровня жидкости в бачке стеклоомывателя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14	 Датчик неровной дороги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611188" y="5516563"/>
            <a:ext cx="82819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КОМПЬЮТЕРНУЮ ДИАГНОСТИКУ ДЕЛАЮТ В </a:t>
            </a: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ЛЮБОЙ</a:t>
            </a:r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 АВТОМАСТЕРСКОЙ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Rot="1" noChangeArrowheads="1"/>
          </p:cNvSpPr>
          <p:nvPr/>
        </p:nvSpPr>
        <p:spPr bwMode="auto">
          <a:xfrm>
            <a:off x="0" y="277813"/>
            <a:ext cx="914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/>
            </a:r>
            <a:br>
              <a:rPr lang="ru-RU" sz="4000">
                <a:solidFill>
                  <a:schemeClr val="tx2"/>
                </a:solidFill>
              </a:rPr>
            </a:br>
            <a:r>
              <a:rPr lang="ru-RU" sz="4000">
                <a:solidFill>
                  <a:srgbClr val="5C4272"/>
                </a:solidFill>
                <a:latin typeface="Times New Roman" pitchFamily="18" charset="0"/>
              </a:rPr>
              <a:t>Лаборатория «Архимед» </a:t>
            </a:r>
            <a:br>
              <a:rPr lang="ru-RU" sz="4000">
                <a:solidFill>
                  <a:srgbClr val="5C4272"/>
                </a:solidFill>
                <a:latin typeface="Times New Roman" pitchFamily="18" charset="0"/>
              </a:rPr>
            </a:br>
            <a:r>
              <a:rPr lang="ru-RU" sz="2000">
                <a:solidFill>
                  <a:srgbClr val="5C4272"/>
                </a:solidFill>
                <a:latin typeface="Times New Roman" pitchFamily="18" charset="0"/>
              </a:rPr>
              <a:t>  </a:t>
            </a: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карманный персональный компьютер Palm; </a:t>
            </a:r>
            <a:br>
              <a:rPr lang="ru-RU" sz="2800">
                <a:solidFill>
                  <a:srgbClr val="5C4272"/>
                </a:solidFill>
                <a:latin typeface="Times New Roman" pitchFamily="18" charset="0"/>
              </a:rPr>
            </a:b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измерительный интерфейс  TriLink;</a:t>
            </a:r>
            <a:br>
              <a:rPr lang="ru-RU" sz="2800">
                <a:solidFill>
                  <a:srgbClr val="5C4272"/>
                </a:solidFill>
                <a:latin typeface="Times New Roman" pitchFamily="18" charset="0"/>
              </a:rPr>
            </a:b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  цифровые датчики</a:t>
            </a:r>
            <a:r>
              <a:rPr lang="ru-RU" sz="4000">
                <a:solidFill>
                  <a:schemeClr val="tx2"/>
                </a:solidFill>
              </a:rPr>
              <a:t> </a:t>
            </a:r>
          </a:p>
        </p:txBody>
      </p:sp>
      <p:graphicFrame>
        <p:nvGraphicFramePr>
          <p:cNvPr id="21509" name="Object 3"/>
          <p:cNvGraphicFramePr>
            <a:graphicFrameLocks noChangeAspect="1"/>
          </p:cNvGraphicFramePr>
          <p:nvPr/>
        </p:nvGraphicFramePr>
        <p:xfrm>
          <a:off x="1403350" y="2133600"/>
          <a:ext cx="6659563" cy="4448175"/>
        </p:xfrm>
        <a:graphic>
          <a:graphicData uri="http://schemas.openxmlformats.org/presentationml/2006/ole">
            <p:oleObj spid="_x0000_s21509" name="Фотография Photo Editor" r:id="rId3" imgW="4761905" imgH="318095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638" y="4002088"/>
            <a:ext cx="3535362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6" descr="p28_arxim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295400"/>
            <a:ext cx="32766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04800" y="231775"/>
            <a:ext cx="1614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КПК </a:t>
            </a:r>
            <a:r>
              <a:rPr lang="en-US" sz="2400" b="1">
                <a:solidFill>
                  <a:srgbClr val="5C4272"/>
                </a:solidFill>
                <a:latin typeface="Times New Roman" pitchFamily="18" charset="0"/>
              </a:rPr>
              <a:t>Palm</a:t>
            </a:r>
            <a:endParaRPr lang="ru-RU" sz="2400" b="1">
              <a:solidFill>
                <a:srgbClr val="5C4272"/>
              </a:solidFill>
              <a:latin typeface="Times New Roman" pitchFamily="18" charset="0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76200" y="34290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Измерительный интерфейс </a:t>
            </a:r>
            <a:r>
              <a:rPr lang="en-US" sz="2400" b="1">
                <a:solidFill>
                  <a:srgbClr val="5C4272"/>
                </a:solidFill>
                <a:latin typeface="Times New Roman" pitchFamily="18" charset="0"/>
              </a:rPr>
              <a:t>TriLink</a:t>
            </a:r>
            <a:endParaRPr lang="ru-RU" sz="2400" b="1">
              <a:solidFill>
                <a:srgbClr val="5C4272"/>
              </a:solidFill>
              <a:latin typeface="Times New Roman" pitchFamily="18" charset="0"/>
            </a:endParaRP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257800" y="650875"/>
            <a:ext cx="290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Цифровые датчики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4267200" y="4575175"/>
            <a:ext cx="1782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 Цифровой</a:t>
            </a:r>
          </a:p>
          <a:p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 микроскоп</a:t>
            </a:r>
          </a:p>
        </p:txBody>
      </p:sp>
      <p:pic>
        <p:nvPicPr>
          <p:cNvPr id="23563" name="Picture 13" descr="Рисунок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685800"/>
            <a:ext cx="2514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14" descr="4464_usbdevice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2788" y="3581400"/>
            <a:ext cx="28003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5C4272"/>
                </a:solidFill>
              </a:rPr>
              <a:t>Компьютерные модели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4176713" cy="3348038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908050"/>
            <a:ext cx="3333750" cy="3086100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07025" y="3373438"/>
            <a:ext cx="3382963" cy="3241675"/>
          </a:xfrm>
          <a:prstGeom prst="rect">
            <a:avLst/>
          </a:prstGeom>
          <a:noFill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125" y="5089525"/>
            <a:ext cx="4826000" cy="1482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50825" y="333375"/>
            <a:ext cx="8569325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Цифровая лаборатория по физике</a:t>
            </a:r>
          </a:p>
          <a:p>
            <a:pPr algn="ctr"/>
            <a:r>
              <a:rPr lang="ru-RU" sz="3200" b="1">
                <a:solidFill>
                  <a:srgbClr val="5C4272"/>
                </a:solidFill>
                <a:latin typeface="Times New Roman" pitchFamily="18" charset="0"/>
              </a:rPr>
              <a:t> (Базовый уровень), с нетбуком</a:t>
            </a:r>
            <a:r>
              <a:rPr lang="ru-RU" sz="3200">
                <a:solidFill>
                  <a:srgbClr val="5C4272"/>
                </a:solidFill>
                <a:latin typeface="Times New Roman" pitchFamily="18" charset="0"/>
              </a:rPr>
              <a:t> 	</a:t>
            </a:r>
          </a:p>
          <a:p>
            <a:r>
              <a:rPr lang="ru-RU">
                <a:solidFill>
                  <a:srgbClr val="5C4272"/>
                </a:solidFill>
              </a:rPr>
              <a:t> 	   </a:t>
            </a:r>
          </a:p>
          <a:p>
            <a:endParaRPr lang="ru-RU">
              <a:solidFill>
                <a:srgbClr val="5C4272"/>
              </a:solidFill>
            </a:endParaRPr>
          </a:p>
          <a:p>
            <a:endParaRPr lang="ru-RU">
              <a:solidFill>
                <a:srgbClr val="5C4272"/>
              </a:solidFill>
            </a:endParaRPr>
          </a:p>
          <a:p>
            <a:endParaRPr lang="ru-RU">
              <a:solidFill>
                <a:srgbClr val="5C4272"/>
              </a:solidFill>
            </a:endParaRPr>
          </a:p>
          <a:p>
            <a:endParaRPr lang="ru-RU">
              <a:solidFill>
                <a:srgbClr val="5C4272"/>
              </a:solidFill>
            </a:endParaRPr>
          </a:p>
          <a:p>
            <a:endParaRPr lang="ru-RU">
              <a:solidFill>
                <a:srgbClr val="5C4272"/>
              </a:solidFill>
            </a:endParaRPr>
          </a:p>
          <a:p>
            <a:endParaRPr lang="ru-RU">
              <a:solidFill>
                <a:srgbClr val="5C4272"/>
              </a:solidFill>
            </a:endParaRPr>
          </a:p>
          <a:p>
            <a:r>
              <a:rPr lang="ru-RU">
                <a:solidFill>
                  <a:srgbClr val="5C4272"/>
                </a:solidFill>
              </a:rPr>
              <a:t> Цифровая лаборатория «</a:t>
            </a:r>
            <a:r>
              <a:rPr lang="ru-RU">
                <a:solidFill>
                  <a:srgbClr val="FF0000"/>
                </a:solidFill>
              </a:rPr>
              <a:t>Научные развлечения</a:t>
            </a:r>
            <a:r>
              <a:rPr lang="ru-RU">
                <a:solidFill>
                  <a:srgbClr val="5C4272"/>
                </a:solidFill>
              </a:rPr>
              <a:t>» предназначена для работы школьников по схеме «один ученик – один компьютер». Использование нетбука Сlassmate РС позволяет расширить экспериментальные возможности школьника как в проведении опытов и в обработке результатов, так и в написании отчета. Прямое включение датчиков в компьютер значительно снижает общую стоимость лаборатории и упрощает работу с ней.  </a:t>
            </a:r>
          </a:p>
          <a:p>
            <a:endParaRPr lang="ru-RU">
              <a:solidFill>
                <a:srgbClr val="5C4272"/>
              </a:solidFill>
            </a:endParaRPr>
          </a:p>
          <a:p>
            <a:r>
              <a:rPr lang="ru-RU">
                <a:solidFill>
                  <a:srgbClr val="5C4272"/>
                </a:solidFill>
              </a:rPr>
              <a:t>Базовый комплект обеспечивает выполнение лабораторных работ в 7-9 классах основной школы. Рекомендуемые эксперименты соответствуют программам ГИА.</a:t>
            </a: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412875"/>
            <a:ext cx="25923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341438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341438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Комплектность: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>
              <a:solidFill>
                <a:srgbClr val="5C427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Цифровой датчик положения (4 канала)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Цифровой датчик температуры (-20...+110оC)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Цифровой датчик давления (0...200кПа)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Цифровой осциллографический датчик напряжения (±100В)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Комплект дополнительного оборудования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Программное обеспечение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800">
              <a:solidFill>
                <a:srgbClr val="5C427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ВНИМАНИЕ!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Цифровая лаборатория по физике базового уровня может быть</a:t>
            </a:r>
          </a:p>
          <a:p>
            <a:pPr>
              <a:lnSpc>
                <a:spcPct val="8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доукомплектованна датчиками из списка ниже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2875"/>
            <a:ext cx="7419975" cy="6613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81300"/>
            <a:ext cx="8229600" cy="3344863"/>
          </a:xfrm>
        </p:spPr>
        <p:txBody>
          <a:bodyPr/>
          <a:lstStyle/>
          <a:p>
            <a:pPr algn="ctr"/>
            <a:r>
              <a:rPr lang="ru-RU" b="1">
                <a:solidFill>
                  <a:srgbClr val="5C4272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4000" b="1">
                <a:solidFill>
                  <a:srgbClr val="5C4272"/>
                </a:solidFill>
                <a:latin typeface="Times New Roman" pitchFamily="18" charset="0"/>
              </a:rPr>
              <a:t>Модели лабораторных работ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3" y="981075"/>
            <a:ext cx="3943350" cy="2554288"/>
          </a:xfrm>
          <a:prstGeom prst="rect">
            <a:avLst/>
          </a:prstGeom>
          <a:noFill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9163" y="1019175"/>
            <a:ext cx="3978275" cy="2513013"/>
          </a:xfrm>
          <a:prstGeom prst="rect">
            <a:avLst/>
          </a:prstGeom>
          <a:noFill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1513" y="3644900"/>
            <a:ext cx="3959225" cy="2573338"/>
          </a:xfrm>
          <a:prstGeom prst="rect">
            <a:avLst/>
          </a:prstGeom>
          <a:noFill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54563" y="3649663"/>
            <a:ext cx="3959225" cy="2560637"/>
          </a:xfrm>
          <a:prstGeom prst="rect">
            <a:avLst/>
          </a:prstGeom>
          <a:noFill/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6463" y="949325"/>
            <a:ext cx="4078287" cy="2598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893175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используя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модель</a:t>
            </a: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 «Движение тела, брошенного под углом к горизонту» можно выполнять задания для случая прицельного броска, с заданной скоростью, с последующей проверкой результата в натуральном эксперименте 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использование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модели</a:t>
            </a: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 в качестве экспертной системы при решении задач типа: </a:t>
            </a:r>
          </a:p>
          <a:p>
            <a:pPr lvl="1"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Начальная скорость броска составляет... </a:t>
            </a:r>
          </a:p>
          <a:p>
            <a:pPr lvl="1"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Максимальная дальность полёта достигается при... </a:t>
            </a:r>
          </a:p>
          <a:p>
            <a:pPr lvl="1"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Рассчитайте дальность полёта при...</a:t>
            </a:r>
            <a:r>
              <a:rPr lang="ru-RU">
                <a:solidFill>
                  <a:srgbClr val="5C4272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4341" name="Picture 8" descr="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63" y="4368800"/>
            <a:ext cx="32416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image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6663" y="4262438"/>
            <a:ext cx="38798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893175" cy="4525962"/>
          </a:xfrm>
        </p:spPr>
        <p:txBody>
          <a:bodyPr/>
          <a:lstStyle/>
          <a:p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исследование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модели</a:t>
            </a:r>
            <a:r>
              <a:rPr lang="ru-RU" sz="2800">
                <a:solidFill>
                  <a:srgbClr val="5C4272"/>
                </a:solidFill>
                <a:latin typeface="Times New Roman" pitchFamily="18" charset="0"/>
              </a:rPr>
              <a:t> «Вынужденные колебания в RLC-контуре» возможно исследовать поведение модели при изменении циклической частоты свободных незатухающих электромагнитных колебаний в электрическом контуре и значений параметров цепи, а также определение резонансной частоты. </a:t>
            </a:r>
          </a:p>
        </p:txBody>
      </p:sp>
      <p:pic>
        <p:nvPicPr>
          <p:cNvPr id="15364" name="i-main-pic" descr="Картинка 2 из 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78450" y="3414713"/>
            <a:ext cx="33845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2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429000"/>
            <a:ext cx="4968875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3000">
                <a:solidFill>
                  <a:srgbClr val="5C4272"/>
                </a:solidFill>
                <a:latin typeface="Times New Roman" pitchFamily="18" charset="0"/>
              </a:rPr>
              <a:t>К сожалению, </a:t>
            </a:r>
            <a:r>
              <a:rPr lang="ru-RU" sz="3000">
                <a:solidFill>
                  <a:srgbClr val="FF0000"/>
                </a:solidFill>
                <a:latin typeface="Times New Roman" pitchFamily="18" charset="0"/>
              </a:rPr>
              <a:t>модельный компьютерный эксперимент</a:t>
            </a:r>
            <a:r>
              <a:rPr lang="ru-RU" sz="3000">
                <a:solidFill>
                  <a:srgbClr val="5C4272"/>
                </a:solidFill>
                <a:latin typeface="Times New Roman" pitchFamily="18" charset="0"/>
              </a:rPr>
              <a:t> стал использоваться не только как средство наглядности, но и как </a:t>
            </a:r>
            <a:r>
              <a:rPr lang="ru-RU" sz="3000">
                <a:solidFill>
                  <a:srgbClr val="FF0000"/>
                </a:solidFill>
                <a:latin typeface="Times New Roman" pitchFamily="18" charset="0"/>
              </a:rPr>
              <a:t>объект активной познавательной деятельности учащихся</a:t>
            </a:r>
            <a:r>
              <a:rPr lang="ru-RU" sz="3000">
                <a:solidFill>
                  <a:srgbClr val="5C4272"/>
                </a:solidFill>
                <a:latin typeface="Times New Roman" pitchFamily="18" charset="0"/>
              </a:rPr>
              <a:t>, цели которой не всегда адекватны содержанию. </a:t>
            </a:r>
          </a:p>
          <a:p>
            <a:pPr>
              <a:lnSpc>
                <a:spcPct val="80000"/>
              </a:lnSpc>
            </a:pPr>
            <a:r>
              <a:rPr lang="ru-RU" sz="3000">
                <a:solidFill>
                  <a:srgbClr val="5C4272"/>
                </a:solidFill>
                <a:latin typeface="Times New Roman" pitchFamily="18" charset="0"/>
              </a:rPr>
              <a:t>Например, учащимся предлагаются такие задания для работы с моделями: «...доказать справедливость закона Ома для участка цепи», «... проверить выполнение закона Ампера». Правильнее было бы предложить «... исследовать работу модели "Закон Ома для участка цепи"» или «... познакомиться с законом Ампера, используя модель "Опыт Ампера"». Модельный эксперимент должен 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</a:rPr>
              <a:t>не заменять, а дополнять</a:t>
            </a:r>
            <a:r>
              <a:rPr lang="ru-RU" sz="3000">
                <a:solidFill>
                  <a:srgbClr val="5C4272"/>
                </a:solidFill>
                <a:latin typeface="Times New Roman" pitchFamily="18" charset="0"/>
              </a:rPr>
              <a:t> традиционный натурный эксперимент.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5C4272"/>
                </a:solidFill>
                <a:latin typeface="Times New Roman" pitchFamily="18" charset="0"/>
              </a:rPr>
              <a:t>Компьтеризированный эксперимент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Что касается компьютеризированного эксперимента, то он возможен, если школьная 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лабораторная установка снабжена системой датчиков</a:t>
            </a: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. Данные эксперимента обрабатываются и выводятся 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на экран в реальном масштабе времени</a:t>
            </a:r>
            <a:r>
              <a:rPr lang="ru-RU" sz="2400">
                <a:solidFill>
                  <a:srgbClr val="5C4272"/>
                </a:solidFill>
                <a:latin typeface="Times New Roman" pitchFamily="18" charset="0"/>
              </a:rPr>
              <a:t> - в рациональной графической форме, в виде последовательности чисел, диаграмм, графиков и таблиц. Основное внимание учащихся при этом сосредотачивается не на сборке и настройке экспериментальной установки, а на проектировании различных вариантов проведения эксперимента, накоплении данных, их анализе и интерпретации, формулировке выводов.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b="1">
                <a:solidFill>
                  <a:srgbClr val="5C4272"/>
                </a:solidFill>
                <a:latin typeface="Times New Roman" pitchFamily="18" charset="0"/>
              </a:rPr>
              <a:t>Состав цифровой лаборатории</a:t>
            </a:r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Система датчиков</a:t>
            </a:r>
          </a:p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Устройство сопряжения (регистратор или контроллер)</a:t>
            </a:r>
          </a:p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Компьютер (КПК, ноутбук, планшет)</a:t>
            </a:r>
          </a:p>
          <a:p>
            <a:r>
              <a:rPr lang="ru-RU" sz="2800" b="1">
                <a:solidFill>
                  <a:srgbClr val="5C4272"/>
                </a:solidFill>
                <a:latin typeface="Times New Roman" pitchFamily="18" charset="0"/>
              </a:rPr>
              <a:t>Программное обеспечение</a:t>
            </a:r>
          </a:p>
          <a:p>
            <a:pPr algn="ctr">
              <a:buFontTx/>
              <a:buNone/>
            </a:pPr>
            <a:r>
              <a:rPr lang="ru-RU" sz="2400" b="1">
                <a:solidFill>
                  <a:srgbClr val="5C4272"/>
                </a:solidFill>
                <a:latin typeface="Times New Roman" pitchFamily="18" charset="0"/>
              </a:rPr>
              <a:t>  </a:t>
            </a:r>
            <a:r>
              <a:rPr lang="ru-RU" sz="2000" b="1">
                <a:solidFill>
                  <a:srgbClr val="5C4272"/>
                </a:solidFill>
                <a:latin typeface="Times New Roman" pitchFamily="18" charset="0"/>
              </a:rPr>
              <a:t>(датчик может быть совмещен с устройством сопряжения)</a:t>
            </a:r>
          </a:p>
          <a:p>
            <a:pPr>
              <a:buFontTx/>
              <a:buNone/>
            </a:pPr>
            <a:endParaRPr lang="ru-RU" sz="2000" b="1">
              <a:solidFill>
                <a:srgbClr val="5C4272"/>
              </a:solidFill>
              <a:latin typeface="Times New Roman" pitchFamily="18" charset="0"/>
            </a:endParaRPr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4306888"/>
            <a:ext cx="8424862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992</Words>
  <Application>Microsoft Office PowerPoint</Application>
  <PresentationFormat>Экран (4:3)</PresentationFormat>
  <Paragraphs>126</Paragraphs>
  <Slides>33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Оформление по умолчанию</vt:lpstr>
      <vt:lpstr>Фотография Photo Editor</vt:lpstr>
      <vt:lpstr>Компьтеризированный эксперимент как средство формирования исследовательских умений</vt:lpstr>
      <vt:lpstr>Роль информационных технологий в физическом эксперименте</vt:lpstr>
      <vt:lpstr>Компьютерные модели</vt:lpstr>
      <vt:lpstr>Модели лабораторных работ</vt:lpstr>
      <vt:lpstr>Слайд 5</vt:lpstr>
      <vt:lpstr>Слайд 6</vt:lpstr>
      <vt:lpstr>Слайд 7</vt:lpstr>
      <vt:lpstr>Компьтеризированный эксперимент</vt:lpstr>
      <vt:lpstr>Состав цифровой лаборатории</vt:lpstr>
      <vt:lpstr>Слайд 10</vt:lpstr>
      <vt:lpstr>Слайд 11</vt:lpstr>
      <vt:lpstr>Слайд 12</vt:lpstr>
      <vt:lpstr>Собирать данные и  отображать их в ходе эксперимента</vt:lpstr>
      <vt:lpstr>Слайд 14</vt:lpstr>
      <vt:lpstr>Слайд 15</vt:lpstr>
      <vt:lpstr>Слайд 16</vt:lpstr>
      <vt:lpstr>Слайд 17</vt:lpstr>
      <vt:lpstr>Преимущества  цифровой лаборатории</vt:lpstr>
      <vt:lpstr>Слайд 19</vt:lpstr>
      <vt:lpstr>Слайд 20</vt:lpstr>
      <vt:lpstr>Слайд 21</vt:lpstr>
      <vt:lpstr>Пример использования компьютерных технологий при изучении темы «Звуковые волны».</vt:lpstr>
      <vt:lpstr>Слайд 23</vt:lpstr>
      <vt:lpstr>Слайд 24</vt:lpstr>
      <vt:lpstr>Слайд 25</vt:lpstr>
      <vt:lpstr>Пример использования компьютерных технологий</vt:lpstr>
      <vt:lpstr>Сравним с датчиками автомобиля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????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Компьтеризированный эксперимент как средство формирования исследовательских умений.</dc:title>
  <dc:creator>User</dc:creator>
  <cp:lastModifiedBy>user</cp:lastModifiedBy>
  <cp:revision>11</cp:revision>
  <dcterms:created xsi:type="dcterms:W3CDTF">2013-10-03T17:18:45Z</dcterms:created>
  <dcterms:modified xsi:type="dcterms:W3CDTF">2015-02-14T16:02:36Z</dcterms:modified>
</cp:coreProperties>
</file>