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4" r:id="rId6"/>
    <p:sldId id="262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B2B2B2"/>
    <a:srgbClr val="EAEAEA"/>
    <a:srgbClr val="000099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5F9C5-1875-430F-9C75-B2841B7D4A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B92D4-0400-4C4C-AE30-0E6E330E63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567CB-CC1E-42C4-ABD7-61721B8E82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A1EBF-60DF-4102-ADCC-59B6343D5B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269D6-BACA-4516-8714-E9EF6618CA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E8EA-F731-44D8-845F-04E50F5D79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9C425-D5CC-4037-B944-6781FD0221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70DD2-7FC9-4068-BB7A-194B31A435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31FA7-712B-4986-88E0-6242ECB35F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F25F7-BA15-4B25-BDC3-6A33A35716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624EF-665F-49A6-8E5A-21D742B7DE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33"/>
            </a:gs>
            <a:gs pos="50000">
              <a:schemeClr val="bg1"/>
            </a:gs>
            <a:gs pos="100000">
              <a:srgbClr val="66FF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ADAFBCE-5E1B-4F4D-88C7-4E7AE508EB1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15900" y="1196975"/>
            <a:ext cx="892810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rgbClr val="990000"/>
                </a:solidFill>
              </a:rPr>
              <a:t>Профессиональная компетентность учителя как необходимое условие качественного педагогического труда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6350"/>
            <a:ext cx="9144000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ru-RU"/>
          </a:p>
          <a:p>
            <a:pPr algn="ctr"/>
            <a:r>
              <a:rPr lang="ru-RU" sz="2800" b="1" i="1">
                <a:solidFill>
                  <a:srgbClr val="990000"/>
                </a:solidFill>
              </a:rPr>
              <a:t>Компетентность - это способность работника качественно и безошибочно выполнить</a:t>
            </a:r>
          </a:p>
          <a:p>
            <a:pPr algn="ctr"/>
            <a:r>
              <a:rPr lang="ru-RU" sz="2800" b="1" i="1">
                <a:solidFill>
                  <a:srgbClr val="990000"/>
                </a:solidFill>
              </a:rPr>
              <a:t> свои функции как в обычных, </a:t>
            </a:r>
          </a:p>
          <a:p>
            <a:pPr algn="ctr"/>
            <a:r>
              <a:rPr lang="ru-RU" sz="2800" b="1" i="1">
                <a:solidFill>
                  <a:srgbClr val="990000"/>
                </a:solidFill>
              </a:rPr>
              <a:t>так и в экстремальных условиях, успешно </a:t>
            </a:r>
          </a:p>
          <a:p>
            <a:pPr algn="ctr"/>
            <a:r>
              <a:rPr lang="ru-RU" sz="2800" b="1" i="1">
                <a:solidFill>
                  <a:srgbClr val="990000"/>
                </a:solidFill>
              </a:rPr>
              <a:t>осваивать новое и быстро адаптироваться</a:t>
            </a:r>
          </a:p>
          <a:p>
            <a:pPr algn="ctr"/>
            <a:r>
              <a:rPr lang="ru-RU" sz="2800" b="1" i="1">
                <a:solidFill>
                  <a:srgbClr val="990000"/>
                </a:solidFill>
              </a:rPr>
              <a:t> к  изменившимся условиям (Веснин В.Р.)</a:t>
            </a:r>
          </a:p>
          <a:p>
            <a:pPr algn="ctr"/>
            <a:r>
              <a:rPr lang="ru-RU" sz="2800" b="1" i="1">
                <a:solidFill>
                  <a:srgbClr val="000099"/>
                </a:solidFill>
              </a:rPr>
              <a:t>Компетентность - это сложное образование, включающее комплекс знаний, умений, свойств и качеств личности, которые обеспечивают вариативность, оптимальность и эффективность построения учебно-воспитательного процесса (Адольф В.А.)</a:t>
            </a:r>
          </a:p>
          <a:p>
            <a:pPr algn="ctr"/>
            <a:r>
              <a:rPr lang="ru-RU" sz="2800" b="1" i="1"/>
              <a:t> </a:t>
            </a:r>
            <a:r>
              <a:rPr lang="ru-RU" sz="2800" b="1" i="1">
                <a:solidFill>
                  <a:srgbClr val="990000"/>
                </a:solidFill>
              </a:rPr>
              <a:t>Компетентность - это совокупность профессионально-педагогических компетенций (Соловова Е.Н.)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://my90.ru/wp-content/uploads/2010/06/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0"/>
            <a:ext cx="6840537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549400"/>
            <a:ext cx="9144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3600" b="1" i="1">
                <a:solidFill>
                  <a:srgbClr val="990000"/>
                </a:solidFill>
              </a:rPr>
              <a:t>- постоянное и непрерывное самообразование;</a:t>
            </a:r>
          </a:p>
          <a:p>
            <a:pPr algn="ctr">
              <a:buFontTx/>
              <a:buChar char="-"/>
              <a:tabLst>
                <a:tab pos="457200" algn="l"/>
              </a:tabLst>
            </a:pPr>
            <a:r>
              <a:rPr lang="ru-RU" sz="3600" b="1" i="1">
                <a:solidFill>
                  <a:srgbClr val="990000"/>
                </a:solidFill>
              </a:rPr>
              <a:t> участие в конкурсах,  проведение открытых мероприятий, распространение своего опыта;</a:t>
            </a:r>
          </a:p>
          <a:p>
            <a:pPr algn="ctr">
              <a:buFontTx/>
              <a:buChar char="-"/>
              <a:tabLst>
                <a:tab pos="457200" algn="l"/>
              </a:tabLst>
            </a:pPr>
            <a:r>
              <a:rPr lang="ru-RU" sz="3600" b="1" i="1">
                <a:solidFill>
                  <a:srgbClr val="990000"/>
                </a:solidFill>
              </a:rPr>
              <a:t> прохождение курсов, семинаров по профессиональной переподготовке;</a:t>
            </a:r>
          </a:p>
          <a:p>
            <a:pPr algn="ctr">
              <a:tabLst>
                <a:tab pos="457200" algn="l"/>
              </a:tabLst>
            </a:pPr>
            <a:r>
              <a:rPr lang="ru-RU" sz="3600" b="1" i="1">
                <a:solidFill>
                  <a:srgbClr val="990000"/>
                </a:solidFill>
              </a:rPr>
              <a:t>- постоянное профессиональное общение с коллегами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0"/>
            <a:ext cx="90360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rgbClr val="000099"/>
                </a:solidFill>
              </a:rPr>
              <a:t>Слагаемые постоянного роста компетенции:</a:t>
            </a:r>
            <a:r>
              <a:rPr lang="ru-RU" sz="4800" b="1" i="1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гра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675" y="2420938"/>
            <a:ext cx="5949950" cy="4249737"/>
          </a:xfrm>
          <a:prstGeom prst="rect">
            <a:avLst/>
          </a:prstGeom>
          <a:noFill/>
        </p:spPr>
      </p:pic>
      <p:pic>
        <p:nvPicPr>
          <p:cNvPr id="15362" name="Picture 2" descr="Рисунок (6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60350"/>
            <a:ext cx="6119812" cy="428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Рисунок (5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04813"/>
            <a:ext cx="4238625" cy="6018212"/>
          </a:xfrm>
          <a:prstGeom prst="rect">
            <a:avLst/>
          </a:prstGeom>
          <a:noFill/>
        </p:spPr>
      </p:pic>
      <p:pic>
        <p:nvPicPr>
          <p:cNvPr id="11273" name="Picture 9" descr="г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476250"/>
            <a:ext cx="4010025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р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4537075" cy="6481762"/>
          </a:xfrm>
          <a:prstGeom prst="rect">
            <a:avLst/>
          </a:prstGeom>
          <a:noFill/>
        </p:spPr>
      </p:pic>
      <p:pic>
        <p:nvPicPr>
          <p:cNvPr id="14340" name="Picture 4" descr="ррр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692150"/>
            <a:ext cx="4043362" cy="566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http://img0.liveinternet.ru/images/attach/c/2/67/727/67727429_0_14c62_b6b7a3b7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755650" y="1484313"/>
            <a:ext cx="7777163" cy="38163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6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00"/>
                </a:solidFill>
                <a:latin typeface="Georgia"/>
              </a:rPr>
              <a:t>СПАСИБО ЗА </a:t>
            </a:r>
          </a:p>
          <a:p>
            <a:pPr algn="ctr"/>
            <a:r>
              <a:rPr lang="ru-RU" sz="6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00"/>
                </a:solidFill>
                <a:latin typeface="Georgia"/>
              </a:rPr>
              <a:t>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52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Georgia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Зиновьев ЕИ</cp:lastModifiedBy>
  <cp:revision>13</cp:revision>
  <dcterms:created xsi:type="dcterms:W3CDTF">2014-11-01T15:49:03Z</dcterms:created>
  <dcterms:modified xsi:type="dcterms:W3CDTF">2015-02-13T06:41:49Z</dcterms:modified>
</cp:coreProperties>
</file>