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66" r:id="rId3"/>
    <p:sldId id="264" r:id="rId4"/>
    <p:sldId id="267" r:id="rId5"/>
    <p:sldId id="268" r:id="rId6"/>
    <p:sldId id="269" r:id="rId7"/>
    <p:sldId id="270" r:id="rId8"/>
    <p:sldId id="271" r:id="rId9"/>
    <p:sldId id="265" r:id="rId10"/>
    <p:sldId id="272" r:id="rId11"/>
    <p:sldId id="259" r:id="rId12"/>
    <p:sldId id="260" r:id="rId13"/>
    <p:sldId id="257" r:id="rId14"/>
    <p:sldId id="263" r:id="rId15"/>
    <p:sldId id="261" r:id="rId16"/>
    <p:sldId id="262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615" autoAdjust="0"/>
  </p:normalViewPr>
  <p:slideViewPr>
    <p:cSldViewPr>
      <p:cViewPr varScale="1">
        <p:scale>
          <a:sx n="83" d="100"/>
          <a:sy n="83" d="100"/>
        </p:scale>
        <p:origin x="-1416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54" y="462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F2EBB-167A-4CA9-BC64-C793C7689C56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5B646C-BBCE-4C58-8411-77C5F81557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F2EBB-167A-4CA9-BC64-C793C7689C56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B646C-BBCE-4C58-8411-77C5F81557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F2EBB-167A-4CA9-BC64-C793C7689C56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B646C-BBCE-4C58-8411-77C5F81557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2CF2EBB-167A-4CA9-BC64-C793C7689C56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265B646C-BBCE-4C58-8411-77C5F81557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F2EBB-167A-4CA9-BC64-C793C7689C56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B646C-BBCE-4C58-8411-77C5F81557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F2EBB-167A-4CA9-BC64-C793C7689C56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B646C-BBCE-4C58-8411-77C5F81557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B646C-BBCE-4C58-8411-77C5F81557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F2EBB-167A-4CA9-BC64-C793C7689C56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F2EBB-167A-4CA9-BC64-C793C7689C56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B646C-BBCE-4C58-8411-77C5F81557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F2EBB-167A-4CA9-BC64-C793C7689C56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B646C-BBCE-4C58-8411-77C5F81557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2CF2EBB-167A-4CA9-BC64-C793C7689C56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65B646C-BBCE-4C58-8411-77C5F81557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F2EBB-167A-4CA9-BC64-C793C7689C56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5B646C-BBCE-4C58-8411-77C5F81557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2CF2EBB-167A-4CA9-BC64-C793C7689C56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265B646C-BBCE-4C58-8411-77C5F81557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0%D0%BE%D1%81%D1%81%D0%B8%D0%B9%D1%81%D0%BA%D0%B0%D1%8F_%D0%A4%D0%B5%D0%B4%D0%B5%D1%80%D0%B0%D1%86%D0%B8%D1%8F" TargetMode="External"/><Relationship Id="rId2" Type="http://schemas.openxmlformats.org/officeDocument/2006/relationships/hyperlink" Target="http://ru.wikipedia.org/wiki/%D0%92%D0%BE%D0%BE%D1%80%D1%83%D0%B6%D1%91%D0%BD%D0%BD%D1%8B%D0%B5_%D0%A1%D0%B8%D0%BB%D1%8B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ru.wikipedia.org/wiki/%D0%9E%D1%84%D0%B8%D1%86%D0%B5%D1%80" TargetMode="Externa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2%D0%BE%D0%B5%D0%BD%D0%BD%D0%BE%D0%BE%D0%B1%D1%8F%D0%B7%D0%B0%D0%BD%D0%BD%D1%8B%D0%B9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ru.wikipedia.org/wiki/%D0%A0%D0%B0%D0%BF%D0%BE%D1%80%D1%82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ОРИЕНТИРЫ БУДУЩЕГО</a:t>
            </a:r>
            <a:endParaRPr lang="ru-RU" sz="4800" b="1" dirty="0">
              <a:solidFill>
                <a:schemeClr val="tx1"/>
              </a:solidFill>
            </a:endParaRPr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505744"/>
            <a:ext cx="7056783" cy="470452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ru-RU" sz="4400" i="1" dirty="0" smtClean="0"/>
              <a:t>Конституция РФ.</a:t>
            </a:r>
            <a:r>
              <a:rPr lang="ru-RU" sz="4400" dirty="0" smtClean="0"/>
              <a:t> Статья  59</a:t>
            </a:r>
          </a:p>
          <a:p>
            <a:pPr lvl="0"/>
            <a:r>
              <a:rPr lang="ru-RU" sz="4400" i="1" dirty="0" smtClean="0"/>
              <a:t>Закон РФ "Об обороне"</a:t>
            </a:r>
            <a:r>
              <a:rPr lang="ru-RU" sz="4400" dirty="0" smtClean="0"/>
              <a:t> </a:t>
            </a:r>
          </a:p>
          <a:p>
            <a:pPr lvl="0"/>
            <a:r>
              <a:rPr lang="ru-RU" sz="4400" dirty="0" smtClean="0"/>
              <a:t> </a:t>
            </a:r>
            <a:r>
              <a:rPr lang="ru-RU" sz="4400" i="1" dirty="0" smtClean="0"/>
              <a:t>Закон "О воинской обязанности и военной службе" </a:t>
            </a:r>
            <a:endParaRPr lang="ru-RU" sz="4400" dirty="0" smtClean="0"/>
          </a:p>
          <a:p>
            <a:pPr lvl="0"/>
            <a:r>
              <a:rPr lang="ru-RU" sz="4400" i="1" dirty="0" smtClean="0"/>
              <a:t>Закон РФ  "О статусе военнослужащих".</a:t>
            </a:r>
            <a:endParaRPr lang="ru-RU" sz="4400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Основные документы</a:t>
            </a:r>
            <a:endParaRPr lang="ru-RU" sz="4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ДОПРИЗЫВНАЯ МОЛОДЕЖЬ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429000"/>
            <a:ext cx="3672408" cy="267408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 descr="P1090198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860032" y="1772816"/>
            <a:ext cx="3779912" cy="212620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3024336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Первоначальная постановка на воинский учет:</a:t>
            </a:r>
            <a:br>
              <a:rPr lang="ru-RU" sz="28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rgbClr val="FFFF00"/>
                </a:solidFill>
              </a:rPr>
              <a:t>- в отношении кого проводится</a:t>
            </a:r>
            <a:br>
              <a:rPr lang="ru-RU" sz="28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rgbClr val="FFFF00"/>
                </a:solidFill>
              </a:rPr>
              <a:t>-когда проводится</a:t>
            </a:r>
            <a:br>
              <a:rPr lang="ru-RU" sz="28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rgbClr val="FFFF00"/>
                </a:solidFill>
              </a:rPr>
              <a:t>-где проводится</a:t>
            </a:r>
            <a:br>
              <a:rPr lang="ru-RU" sz="2800" b="1" dirty="0" smtClean="0">
                <a:solidFill>
                  <a:srgbClr val="FFFF00"/>
                </a:solidFill>
              </a:rPr>
            </a:br>
            <a:r>
              <a:rPr lang="ru-RU" sz="3600" b="1" dirty="0" smtClean="0">
                <a:solidFill>
                  <a:srgbClr val="FFFF00"/>
                </a:solidFill>
              </a:rPr>
              <a:t/>
            </a:r>
            <a:br>
              <a:rPr lang="ru-RU" sz="3600" b="1" dirty="0" smtClean="0">
                <a:solidFill>
                  <a:srgbClr val="FFFF00"/>
                </a:solidFill>
              </a:rPr>
            </a:br>
            <a:r>
              <a:rPr lang="ru-RU" sz="3600" b="1" dirty="0" smtClean="0">
                <a:solidFill>
                  <a:srgbClr val="FFFF00"/>
                </a:solidFill>
              </a:rPr>
              <a:t>-</a:t>
            </a:r>
            <a:endParaRPr lang="ru-RU" sz="3600" b="1" dirty="0">
              <a:solidFill>
                <a:srgbClr val="FFFF00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564904"/>
            <a:ext cx="3564847" cy="2673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DSC09218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860032" y="2564904"/>
            <a:ext cx="3635896" cy="27269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ПРОВЕДЕНИЕ МЕДИЦИНСКОГО ОСВИДЕТЕЛЬСТВОВАНИЯ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81134" y="1844824"/>
            <a:ext cx="4036963" cy="3255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P1090265.JPG"/>
          <p:cNvPicPr>
            <a:picLocks noGrp="1" noChangeAspect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>
          <a:xfrm>
            <a:off x="4644008" y="1412776"/>
            <a:ext cx="4059238" cy="2283321"/>
          </a:xfrm>
        </p:spPr>
      </p:pic>
      <p:pic>
        <p:nvPicPr>
          <p:cNvPr id="8" name="Рисунок 7" descr="P1090266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716016" y="4005064"/>
            <a:ext cx="4032448" cy="22682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2052464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rgbClr val="FFFF00"/>
                </a:solidFill>
              </a:rPr>
              <a:t>Беседа с целью профотбора</a:t>
            </a:r>
            <a:endParaRPr lang="ru-RU" sz="5400" b="1" dirty="0">
              <a:solidFill>
                <a:srgbClr val="FFFF00"/>
              </a:solidFill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636912"/>
            <a:ext cx="3672407" cy="244827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 descr="IMG_0008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644008" y="2564904"/>
            <a:ext cx="3635896" cy="272692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Не подлежат призыву на военную службу: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r>
              <a:rPr lang="ru-RU" sz="3100" dirty="0" smtClean="0"/>
              <a:t>- лица, прошедшие военную службу в другом государстве;</a:t>
            </a:r>
          </a:p>
          <a:p>
            <a:r>
              <a:rPr lang="ru-RU" sz="3100" dirty="0" smtClean="0"/>
              <a:t>- граждане, имеющие ученую степень;</a:t>
            </a:r>
          </a:p>
          <a:p>
            <a:r>
              <a:rPr lang="ru-RU" sz="3100" dirty="0" smtClean="0"/>
              <a:t>- лица, являющиеся сыновьями (родными братьями) военнослужащих, проходивших военную службу по призыву и погибших в связи с исполнением ими обязанностей военной службы;</a:t>
            </a:r>
          </a:p>
          <a:p>
            <a:r>
              <a:rPr lang="ru-RU" sz="3100" dirty="0" smtClean="0"/>
              <a:t>- лица, являющиеся сыновьями (родными братьями) граждан, умерших вследствие увечья (ранения, травмы, контузии) либо заболевания, полученного в связи с исполнением ими обязанностей военной службы;</a:t>
            </a:r>
          </a:p>
          <a:p>
            <a:r>
              <a:rPr lang="ru-RU" sz="3100" dirty="0" smtClean="0"/>
              <a:t>- граждане, отбывающие наказание в виде обязательных, исправительных работ, ограничения свободы, ареста или лишения свободы;</a:t>
            </a:r>
          </a:p>
          <a:p>
            <a:r>
              <a:rPr lang="ru-RU" sz="3100" dirty="0" smtClean="0"/>
              <a:t>- граждане, имеющую неснятую или непогашенную судимость за совершение преступления;</a:t>
            </a:r>
          </a:p>
          <a:p>
            <a:r>
              <a:rPr lang="ru-RU" sz="3100" dirty="0" smtClean="0"/>
              <a:t>- граждане, в отношении которых ведется дознание либо предварительное следствие или уголовное дело в отношении которых передано в суд.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</a:rPr>
              <a:t>Имеют право отсрочки от военной службы</a:t>
            </a:r>
            <a:endParaRPr lang="ru-RU" sz="4000" b="1" dirty="0">
              <a:solidFill>
                <a:srgbClr val="FFFF00"/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42873" y="2492896"/>
            <a:ext cx="2844071" cy="203147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067944" y="1268760"/>
            <a:ext cx="4059936" cy="507335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dirty="0" smtClean="0"/>
              <a:t>отсрочка по медицинским показаниям;</a:t>
            </a:r>
          </a:p>
          <a:p>
            <a:r>
              <a:rPr lang="ru-RU" sz="3200" dirty="0" smtClean="0"/>
              <a:t>отсрочки, связанные с получением образования;</a:t>
            </a:r>
          </a:p>
          <a:p>
            <a:r>
              <a:rPr lang="ru-RU" sz="3200" dirty="0" smtClean="0"/>
              <a:t> отсрочка в связи с семейными обстоятельствами.</a:t>
            </a:r>
          </a:p>
          <a:p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208823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Защита Отечества является </a:t>
            </a:r>
            <a:r>
              <a:rPr lang="ru-RU" b="1" u="sng" dirty="0" smtClean="0"/>
              <a:t>долгом и обязанностью</a:t>
            </a:r>
            <a:r>
              <a:rPr lang="ru-RU" b="1" dirty="0" smtClean="0"/>
              <a:t> гражданина Российской Федерации.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9944" y="2492896"/>
            <a:ext cx="3733037" cy="312824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969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35088" y="2492896"/>
            <a:ext cx="4128458" cy="309634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День призывника</a:t>
            </a:r>
            <a:endParaRPr lang="ru-RU" sz="5400" b="1" dirty="0">
              <a:solidFill>
                <a:srgbClr val="00206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20858" y="2708920"/>
            <a:ext cx="3958520" cy="273630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ru-RU" dirty="0" smtClean="0"/>
              <a:t> Всероссийский день призывника  проводится  в нашей стране </a:t>
            </a:r>
            <a:r>
              <a:rPr lang="ru-RU" b="1" dirty="0" smtClean="0"/>
              <a:t>15 ноября</a:t>
            </a:r>
            <a:r>
              <a:rPr lang="ru-RU" dirty="0" smtClean="0"/>
              <a:t>.</a:t>
            </a:r>
          </a:p>
          <a:p>
            <a:r>
              <a:rPr lang="ru-RU" dirty="0" smtClean="0"/>
              <a:t> Он был установлен в 1992 года. Сделано это было в целях повышения общегосударственной значимости и престижа воинской службы, улучшения </a:t>
            </a:r>
            <a:r>
              <a:rPr lang="ru-RU" dirty="0" err="1" smtClean="0"/>
              <a:t>военно‑патриотического</a:t>
            </a:r>
            <a:r>
              <a:rPr lang="ru-RU" dirty="0" smtClean="0"/>
              <a:t> воспитания молодежи.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827584" y="548680"/>
            <a:ext cx="7402016" cy="590465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 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hlinkClick r:id="rId2" tooltip="Вооружённые Силы"/>
              </a:rPr>
              <a:t>Вооружённые Силы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  <a:t> Российской Федерации (ВС России) — государственная военная организация 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hlinkClick r:id="rId3" tooltip="Российская Федерация"/>
              </a:rPr>
              <a:t>Российской Федерации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  <a:t>, предназначенная для отражения агрессии, направленной против Российской Федерации, для вооружённой защиты целостности и неприкосновенности её территории, а также для выполнения задач в соответствии с международными договорами России.</a:t>
            </a:r>
            <a:endParaRPr lang="ru-RU" sz="32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СОСТАВ ВС РОССИИ</a:t>
            </a:r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sz="2800" dirty="0" smtClean="0"/>
              <a:t>Сухопутные войска</a:t>
            </a:r>
            <a:endParaRPr lang="ru-RU" sz="28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3"/>
          </p:nvPr>
        </p:nvSpPr>
        <p:spPr>
          <a:xfrm>
            <a:off x="4648200" y="1399592"/>
            <a:ext cx="4040188" cy="1093303"/>
          </a:xfrm>
        </p:spPr>
        <p:txBody>
          <a:bodyPr/>
          <a:lstStyle/>
          <a:p>
            <a:pPr algn="ctr"/>
            <a:r>
              <a:rPr lang="ru-RU" sz="2800" dirty="0" smtClean="0"/>
              <a:t>Военно-воздушные силы</a:t>
            </a:r>
            <a:endParaRPr lang="ru-RU" sz="2800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0207" y="2780928"/>
            <a:ext cx="4212469" cy="280831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43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81036" y="2780928"/>
            <a:ext cx="3662806" cy="273630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СОСТАВ ВС РОССИИ</a:t>
            </a:r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2"/>
            <a:ext cx="4040188" cy="949287"/>
          </a:xfrm>
        </p:spPr>
        <p:txBody>
          <a:bodyPr/>
          <a:lstStyle/>
          <a:p>
            <a:pPr algn="ctr"/>
            <a:r>
              <a:rPr lang="ru-RU" sz="2800" dirty="0" smtClean="0"/>
              <a:t>Военно-морской флот</a:t>
            </a:r>
            <a:endParaRPr lang="ru-RU" sz="28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3"/>
          </p:nvPr>
        </p:nvSpPr>
        <p:spPr>
          <a:xfrm>
            <a:off x="4648200" y="1399592"/>
            <a:ext cx="4172272" cy="949287"/>
          </a:xfrm>
        </p:spPr>
        <p:txBody>
          <a:bodyPr/>
          <a:lstStyle/>
          <a:p>
            <a:pPr algn="ctr"/>
            <a:r>
              <a:rPr lang="ru-RU" sz="2800" dirty="0" smtClean="0"/>
              <a:t>Войска воздушно-космической обороны</a:t>
            </a:r>
            <a:endParaRPr lang="ru-RU" sz="2800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549" y="2852936"/>
            <a:ext cx="3749311" cy="281198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267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19976" y="2924944"/>
            <a:ext cx="4250392" cy="273630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СОСТАВ ВС РОССИИ</a:t>
            </a:r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3"/>
          </p:nvPr>
        </p:nvSpPr>
        <p:spPr>
          <a:xfrm>
            <a:off x="4648200" y="1399592"/>
            <a:ext cx="4172272" cy="1165312"/>
          </a:xfrm>
        </p:spPr>
        <p:txBody>
          <a:bodyPr/>
          <a:lstStyle/>
          <a:p>
            <a:pPr algn="ctr"/>
            <a:r>
              <a:rPr lang="ru-RU" sz="2800" dirty="0" smtClean="0"/>
              <a:t>Ракетные войска стратегического назначения </a:t>
            </a:r>
            <a:endParaRPr lang="ru-RU" sz="2800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sz="2800" dirty="0" smtClean="0"/>
              <a:t>Воздушно-десантные войска</a:t>
            </a:r>
            <a:endParaRPr lang="ru-RU" sz="2800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633" y="2954412"/>
            <a:ext cx="4271367" cy="25628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2291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7356" y="2924944"/>
            <a:ext cx="3939648" cy="252541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61662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buNone/>
            </a:pPr>
            <a:r>
              <a:rPr lang="ru-RU" sz="2000" b="1" dirty="0" smtClean="0"/>
              <a:t>   </a:t>
            </a:r>
            <a:r>
              <a:rPr lang="ru-RU" sz="2000" b="1" dirty="0" smtClean="0">
                <a:solidFill>
                  <a:srgbClr val="002060"/>
                </a:solidFill>
              </a:rPr>
              <a:t>Факты наличия опасности интересам России: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- существование в различных районах мира очагов военных конфликтов;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- стремление отдельных государств или группировок доминировать в различных регионах, используя в решении спорных вопросов военную силу;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- наличие у ряда государств или коалиций мощных вооруженных сил, высоких мобилизационных возможностей, базирование войсковых частей вблизи Российских границ;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- нестабильность политической обстановки в мире в сочетании с наращиванием некоторыми государствами своего военного потенциала;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- распространение оружия массового поражения и средств его доставки, возможность увеличения членов "ядерного клуба", попытка некоторых  сильных в военно-экономическом отношений держав использовать против России средства политического и экономического давления или военный шантаж.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8328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Нужна ли нам армия?</a:t>
            </a:r>
            <a:endParaRPr lang="ru-RU" sz="4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sz="3600" dirty="0" smtClean="0"/>
              <a:t>По контракту</a:t>
            </a:r>
            <a:endParaRPr lang="ru-RU" sz="3600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ru-RU" sz="3600" dirty="0" smtClean="0">
                <a:solidFill>
                  <a:schemeClr val="bg1"/>
                </a:solidFill>
                <a:hlinkClick r:id="rId2" tooltip="Офицер"/>
              </a:rPr>
              <a:t>Офицеры</a:t>
            </a:r>
            <a:r>
              <a:rPr lang="ru-RU" sz="3600" dirty="0" smtClean="0">
                <a:solidFill>
                  <a:schemeClr val="bg1"/>
                </a:solidFill>
              </a:rPr>
              <a:t> армии и флота</a:t>
            </a:r>
          </a:p>
          <a:p>
            <a:pPr>
              <a:buNone/>
            </a:pPr>
            <a:endParaRPr lang="ru-RU" sz="3600" dirty="0" smtClean="0">
              <a:solidFill>
                <a:schemeClr val="bg1"/>
              </a:solidFill>
            </a:endParaRPr>
          </a:p>
          <a:p>
            <a:r>
              <a:rPr lang="ru-RU" sz="3600" dirty="0" smtClean="0">
                <a:solidFill>
                  <a:schemeClr val="bg1"/>
                </a:solidFill>
              </a:rPr>
              <a:t>Рядовой и младший командный состав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dirty="0" smtClean="0"/>
              <a:t>Рядовой и младший командный состав</a:t>
            </a:r>
            <a:endParaRPr lang="ru-RU" sz="36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Комплектование ВС России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algn="ctr"/>
            <a:r>
              <a:rPr lang="ru-RU" sz="4000" dirty="0" smtClean="0"/>
              <a:t>По призыву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72344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Служба по призыву</a:t>
            </a:r>
            <a:endParaRPr lang="ru-RU" sz="4800" b="1" dirty="0">
              <a:solidFill>
                <a:srgbClr val="002060"/>
              </a:solidFill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83569" y="2276872"/>
            <a:ext cx="3276362" cy="280831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11960" y="1196752"/>
            <a:ext cx="4568184" cy="525928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r>
              <a:rPr lang="ru-RU" sz="2900" dirty="0" smtClean="0"/>
              <a:t>Призыву подлежат все </a:t>
            </a:r>
            <a:r>
              <a:rPr lang="ru-RU" sz="2900" dirty="0" smtClean="0">
                <a:hlinkClick r:id="rId3" tooltip="Военнообязанный"/>
              </a:rPr>
              <a:t>военнообязанные</a:t>
            </a:r>
            <a:r>
              <a:rPr lang="ru-RU" sz="2900" dirty="0" smtClean="0"/>
              <a:t> граждане Российской Федерации мужского пола в возрасте от 18 до 27 лет. </a:t>
            </a:r>
          </a:p>
          <a:p>
            <a:r>
              <a:rPr lang="ru-RU" sz="2900" dirty="0" smtClean="0"/>
              <a:t>Срок службы по призыву — один календарный год. </a:t>
            </a:r>
          </a:p>
          <a:p>
            <a:r>
              <a:rPr lang="ru-RU" sz="2900" dirty="0" smtClean="0"/>
              <a:t>Призывные кампании осуществляются дважды в год: весенняя — с 1 апреля по 15 июля, осенняя — с 1 октября по 31 декабря. </a:t>
            </a:r>
          </a:p>
          <a:p>
            <a:r>
              <a:rPr lang="ru-RU" sz="2900" dirty="0" smtClean="0"/>
              <a:t>По истечении 6 месяцев службы любой военнослужащий может подать </a:t>
            </a:r>
            <a:r>
              <a:rPr lang="ru-RU" sz="2900" dirty="0" smtClean="0">
                <a:hlinkClick r:id="rId4" tooltip="Рапорт"/>
              </a:rPr>
              <a:t>рапорт</a:t>
            </a:r>
            <a:r>
              <a:rPr lang="ru-RU" sz="2900" dirty="0" smtClean="0"/>
              <a:t> о заключении с ним первого контракта — на 3 года. </a:t>
            </a:r>
          </a:p>
          <a:p>
            <a:r>
              <a:rPr lang="ru-RU" sz="2900" dirty="0" smtClean="0"/>
              <a:t>Предельный возраст для заключения первого контракта — 40 лет.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137</TotalTime>
  <Words>412</Words>
  <Application>Microsoft Office PowerPoint</Application>
  <PresentationFormat>Экран (4:3)</PresentationFormat>
  <Paragraphs>56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Бумажная</vt:lpstr>
      <vt:lpstr>ОРИЕНТИРЫ БУДУЩЕГО</vt:lpstr>
      <vt:lpstr>День призывника</vt:lpstr>
      <vt:lpstr> Вооружённые Силы Российской Федерации (ВС России) — государственная военная организация Российской Федерации, предназначенная для отражения агрессии, направленной против Российской Федерации, для вооружённой защиты целостности и неприкосновенности её территории, а также для выполнения задач в соответствии с международными договорами России.</vt:lpstr>
      <vt:lpstr>СОСТАВ ВС РОССИИ</vt:lpstr>
      <vt:lpstr>СОСТАВ ВС РОССИИ</vt:lpstr>
      <vt:lpstr>СОСТАВ ВС РОССИИ</vt:lpstr>
      <vt:lpstr>Нужна ли нам армия?</vt:lpstr>
      <vt:lpstr>Комплектование ВС России</vt:lpstr>
      <vt:lpstr>Служба по призыву</vt:lpstr>
      <vt:lpstr>Основные документы</vt:lpstr>
      <vt:lpstr>ДОПРИЗЫВНАЯ МОЛОДЕЖЬ</vt:lpstr>
      <vt:lpstr>Первоначальная постановка на воинский учет: - в отношении кого проводится -когда проводится -где проводится  -</vt:lpstr>
      <vt:lpstr>ПРОВЕДЕНИЕ МЕДИЦИНСКОГО ОСВИДЕТЕЛЬСТВОВАНИЯ</vt:lpstr>
      <vt:lpstr>Беседа с целью профотбора</vt:lpstr>
      <vt:lpstr>Не подлежат призыву на военную службу:</vt:lpstr>
      <vt:lpstr>Имеют право отсрочки от военной службы</vt:lpstr>
      <vt:lpstr> Защита Отечества является долгом и обязанностью гражданина Российской Федерации.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ОРИЕНТИРЫ БУДУЩЕГО</dc:title>
  <dc:creator>Татьяна</dc:creator>
  <cp:lastModifiedBy>user</cp:lastModifiedBy>
  <cp:revision>6</cp:revision>
  <dcterms:created xsi:type="dcterms:W3CDTF">2013-11-18T08:58:29Z</dcterms:created>
  <dcterms:modified xsi:type="dcterms:W3CDTF">2014-12-08T19:11:41Z</dcterms:modified>
</cp:coreProperties>
</file>