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56" r:id="rId3"/>
    <p:sldId id="266" r:id="rId4"/>
    <p:sldId id="257" r:id="rId5"/>
    <p:sldId id="260" r:id="rId6"/>
    <p:sldId id="261" r:id="rId7"/>
    <p:sldId id="265" r:id="rId8"/>
    <p:sldId id="259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schemeClr val="bg1">
                <a:shade val="65000"/>
                <a:satMod val="115000"/>
              </a:schemeClr>
              <a:schemeClr val="bg1">
                <a:tint val="85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rcRect/>
          <a:tile tx="0" ty="0" sx="65000" sy="6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74CF015-127D-4D00-93BA-92C030944962}" type="datetimeFigureOut">
              <a:rPr lang="ru-RU" smtClean="0"/>
              <a:t>21.05.2019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9BB9FCD-45D6-41A8-A03A-D2E685DC5063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&#1040;&#1085;&#1080;&#1084;&#1072;&#1096;&#1082;&#1080;/&#1089;&#1084;&#1072;&#1081;&#1083;&#1080;&#1082;&#1080;/36_18_6%5b1%5d.gi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777318" cy="17319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Анимашки\фоны для презентаций\leaf13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4" y="9673"/>
            <a:ext cx="9144000" cy="6848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Прямоугольник 3"/>
          <p:cNvSpPr/>
          <p:nvPr/>
        </p:nvSpPr>
        <p:spPr>
          <a:xfrm>
            <a:off x="625774" y="2631881"/>
            <a:ext cx="7920880" cy="1800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hevron">
              <a:avLst/>
            </a:prstTxWarp>
            <a:spAutoFit/>
          </a:bodyPr>
          <a:lstStyle/>
          <a:p>
            <a:pPr algn="ctr"/>
            <a:r>
              <a:rPr lang="ru-RU" sz="6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</a:rPr>
              <a:t>Предложение</a:t>
            </a:r>
            <a:endParaRPr lang="ru-RU" sz="6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Bookman Old Style" pitchFamily="18" charset="0"/>
            </a:endParaRPr>
          </a:p>
        </p:txBody>
      </p:sp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7331140" y="6244658"/>
            <a:ext cx="1728192" cy="502809"/>
          </a:xfrm>
          <a:prstGeom prst="actionButtonBlank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Начать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143363" y="5319608"/>
            <a:ext cx="28248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5 класс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Picture 2" descr="C:\Users\User\Desktop\Анимашки\школа\books_63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5665"/>
            <a:ext cx="1728192" cy="131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171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Анимашки\фоны для презентаций\leaf13[1].jpg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60" y="51003"/>
            <a:ext cx="9144000" cy="6848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58468" y="188640"/>
            <a:ext cx="9324528" cy="2551992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tx1"/>
                </a:solidFill>
              </a:rPr>
              <a:t> </a:t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/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/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/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/>
            </a:r>
            <a:br>
              <a:rPr lang="ru-RU" sz="2200" b="1" dirty="0" smtClean="0">
                <a:solidFill>
                  <a:schemeClr val="tx1"/>
                </a:solidFill>
              </a:rPr>
            </a:br>
            <a:r>
              <a:rPr lang="ru-RU" sz="2200" b="1" dirty="0">
                <a:solidFill>
                  <a:schemeClr val="tx1"/>
                </a:solidFill>
              </a:rPr>
              <a:t/>
            </a:r>
            <a:br>
              <a:rPr lang="ru-RU" sz="2200" b="1" dirty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Тренажёр разработал: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sz="2400" b="1" i="1" dirty="0" smtClean="0"/>
              <a:t>Ермаков Андрей Викторович,</a:t>
            </a:r>
            <a:br>
              <a:rPr lang="ru-RU" sz="2400" b="1" i="1" dirty="0" smtClean="0"/>
            </a:br>
            <a:r>
              <a:rPr lang="ru-RU" sz="2400" b="1" i="1" dirty="0" smtClean="0"/>
              <a:t>учитель русского языка и литературы</a:t>
            </a:r>
            <a:br>
              <a:rPr lang="ru-RU" sz="2400" b="1" i="1" dirty="0" smtClean="0"/>
            </a:br>
            <a:r>
              <a:rPr lang="ru-RU" sz="2400" b="1" i="1" dirty="0" smtClean="0"/>
              <a:t>КГБОУ «Норильская школа-интернат»</a:t>
            </a:r>
            <a:endParaRPr lang="ru-RU" sz="2400" b="1" i="1" dirty="0"/>
          </a:p>
        </p:txBody>
      </p:sp>
      <p:pic>
        <p:nvPicPr>
          <p:cNvPr id="4" name="Picture 2" descr="C:\Users\User\Desktop\мо доки\фото\Ермаков А.В.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20469"/>
            <a:ext cx="1585882" cy="179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019102" y="5909423"/>
            <a:ext cx="149111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2018год</a:t>
            </a:r>
            <a:endParaRPr lang="ru-RU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Управляющая кнопка: домой 6">
            <a:hlinkClick r:id="" action="ppaction://hlinkshowjump?jump=firstslide" highlightClick="1"/>
          </p:cNvPr>
          <p:cNvSpPr/>
          <p:nvPr/>
        </p:nvSpPr>
        <p:spPr>
          <a:xfrm>
            <a:off x="8316416" y="6371088"/>
            <a:ext cx="827584" cy="52824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337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777318" cy="17319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Анимашки\фоны для презентаций\leaf13[1]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"/>
            <a:ext cx="9144000" cy="6848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5" name="Прямоугольник 4"/>
          <p:cNvSpPr/>
          <p:nvPr/>
        </p:nvSpPr>
        <p:spPr>
          <a:xfrm>
            <a:off x="333920" y="2023543"/>
            <a:ext cx="8908208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6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Сентябрь вступил в свои права.</a:t>
            </a:r>
          </a:p>
          <a:p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Желтеет кое-где трава.</a:t>
            </a:r>
          </a:p>
          <a:p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в школу, взяв тетрадки, книжки,</a:t>
            </a:r>
          </a:p>
          <a:p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Спешат девчонки и мальчишки.</a:t>
            </a:r>
          </a:p>
          <a:p>
            <a:pPr algn="ctr"/>
            <a:endParaRPr lang="ru-RU" sz="3200" b="1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16632"/>
            <a:ext cx="729718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Сколько предложений </a:t>
            </a:r>
          </a:p>
          <a:p>
            <a:pPr algn="ctr"/>
            <a:r>
              <a:rPr lang="ru-RU" sz="3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в стихотворении?</a:t>
            </a:r>
            <a:endParaRPr lang="ru-RU" sz="3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30263" y="5747053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2</a:t>
            </a:r>
            <a:endParaRPr lang="ru-RU" sz="3600" b="1" dirty="0"/>
          </a:p>
        </p:txBody>
      </p:sp>
      <p:sp>
        <p:nvSpPr>
          <p:cNvPr id="8" name="Овал 7"/>
          <p:cNvSpPr/>
          <p:nvPr/>
        </p:nvSpPr>
        <p:spPr>
          <a:xfrm>
            <a:off x="4179657" y="5747053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/>
              <a:t>4</a:t>
            </a:r>
          </a:p>
        </p:txBody>
      </p:sp>
      <p:sp>
        <p:nvSpPr>
          <p:cNvPr id="9" name="Овал 8"/>
          <p:cNvSpPr/>
          <p:nvPr/>
        </p:nvSpPr>
        <p:spPr>
          <a:xfrm>
            <a:off x="2163433" y="5747053"/>
            <a:ext cx="20162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3</a:t>
            </a:r>
            <a:endParaRPr lang="ru-RU" sz="3200" b="1" dirty="0"/>
          </a:p>
        </p:txBody>
      </p:sp>
      <p:sp>
        <p:nvSpPr>
          <p:cNvPr id="7" name="Управляющая кнопка: настраиваемая 6">
            <a:hlinkClick r:id="" action="ppaction://hlinkshowjump?jump=nextslide" highlightClick="1"/>
          </p:cNvPr>
          <p:cNvSpPr/>
          <p:nvPr/>
        </p:nvSpPr>
        <p:spPr>
          <a:xfrm>
            <a:off x="7236296" y="6215104"/>
            <a:ext cx="1789808" cy="638059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Дальше</a:t>
            </a:r>
            <a:endParaRPr lang="ru-RU" sz="2400" b="1" dirty="0"/>
          </a:p>
        </p:txBody>
      </p:sp>
      <p:pic>
        <p:nvPicPr>
          <p:cNvPr id="1029" name="Picture 5" descr="C:\Users\User\Desktop\Анимашки\смайлики\36_18_6[1]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795783"/>
            <a:ext cx="104775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User\Desktop\Анимашки\смайлики\36_18_6[1]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500" y="4777473"/>
            <a:ext cx="104775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Овал 13"/>
          <p:cNvSpPr/>
          <p:nvPr/>
        </p:nvSpPr>
        <p:spPr>
          <a:xfrm>
            <a:off x="1716670" y="4741189"/>
            <a:ext cx="2909749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МОЛОДЦЫ!</a:t>
            </a:r>
            <a:endParaRPr lang="ru-RU" sz="2000" b="1" dirty="0"/>
          </a:p>
        </p:txBody>
      </p:sp>
      <p:sp>
        <p:nvSpPr>
          <p:cNvPr id="10" name="Овал 9"/>
          <p:cNvSpPr/>
          <p:nvPr/>
        </p:nvSpPr>
        <p:spPr>
          <a:xfrm>
            <a:off x="2287596" y="1232819"/>
            <a:ext cx="3784121" cy="743887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ПРОВЕРЯЕМ!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-13885" y="1758039"/>
            <a:ext cx="5245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1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-76814" y="2348880"/>
            <a:ext cx="6190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-28308" y="3068960"/>
            <a:ext cx="6174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2" name="Picture 2" descr="C:\Users\User\Desktop\Анимашки\солнце\Photo%20018[1]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-236"/>
            <a:ext cx="1847029" cy="1636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83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3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7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34" presetClass="emph" presetSubtype="0" fill="hold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9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9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6250"/>
                            </p:stCondLst>
                            <p:childTnLst>
                              <p:par>
                                <p:cTn id="100" presetID="34" presetClass="emph" presetSubtype="0" fill="hold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1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2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3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4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5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9200"/>
                            </p:stCondLst>
                            <p:childTnLst>
                              <p:par>
                                <p:cTn id="109" presetID="34" presetClass="emph" presetSubtype="0" fill="hold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4" presetClass="emph" presetSubtype="0" fill="hold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550"/>
                            </p:stCondLst>
                            <p:childTnLst>
                              <p:par>
                                <p:cTn id="124" presetID="16" presetClass="exit" presetSubtype="21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3550"/>
                            </p:stCondLst>
                            <p:childTnLst>
                              <p:par>
                                <p:cTn id="128" presetID="16" presetClass="exit" presetSubtype="2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6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7" grpId="0" animBg="1"/>
      <p:bldP spid="14" grpId="0" animBg="1"/>
      <p:bldP spid="14" grpId="1" animBg="1"/>
      <p:bldP spid="10" grpId="0" animBg="1"/>
      <p:bldP spid="10" grpId="1" animBg="1"/>
      <p:bldP spid="11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777318" cy="17319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Анимашки\фоны для презентаций\leaf13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4" y="20939"/>
            <a:ext cx="9144000" cy="6848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7331140" y="6093296"/>
            <a:ext cx="1728192" cy="654171"/>
          </a:xfrm>
          <a:prstGeom prst="actionButtonBlank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Дальше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2078" y="20939"/>
            <a:ext cx="817563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Найди сочетания слов, которые</a:t>
            </a:r>
            <a:endParaRPr lang="ru-RU" sz="36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  <a:p>
            <a:pPr algn="ctr"/>
            <a:r>
              <a:rPr lang="ru-RU" sz="36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являются</a:t>
            </a:r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предложением?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20579" y="1460977"/>
            <a:ext cx="1847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28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404894" y="1073763"/>
            <a:ext cx="636264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u="sng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(н</a:t>
            </a:r>
            <a:r>
              <a:rPr lang="ru-RU" sz="2800" b="1" u="sng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outerShdw blurRad="50800" algn="tl" rotWithShape="0">
                    <a:srgbClr val="000000"/>
                  </a:outerShdw>
                </a:effectLst>
              </a:rPr>
              <a:t>ажми на них, чтобы  удалить)</a:t>
            </a:r>
            <a:endParaRPr lang="ru-RU" sz="2800" b="1" u="sng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027" y="2430109"/>
            <a:ext cx="595708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Тетради в портфеле…  .</a:t>
            </a:r>
            <a:endParaRPr lang="ru-RU" sz="3600" b="1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362" y="1773388"/>
            <a:ext cx="672652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Наступила поздняя осень.</a:t>
            </a:r>
            <a:endParaRPr lang="ru-RU" sz="3600" b="1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-131779" y="4951547"/>
            <a:ext cx="531037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Лежат на парте…  .</a:t>
            </a:r>
            <a:endParaRPr lang="ru-RU" sz="3600" b="1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925" y="3615930"/>
            <a:ext cx="652614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Зашумел лёгкий ветерок.</a:t>
            </a:r>
            <a:endParaRPr lang="ru-RU" sz="3600" b="1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436" y="4271177"/>
            <a:ext cx="463941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День стал короче.</a:t>
            </a:r>
            <a:endParaRPr lang="ru-RU" sz="3600" b="1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5278" y="3020401"/>
            <a:ext cx="643637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Стали птицы песни петь.</a:t>
            </a:r>
            <a:endParaRPr lang="ru-RU" sz="3600" b="1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5652120" y="3991779"/>
            <a:ext cx="3888432" cy="1851458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Молодцы!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5652120" y="3997059"/>
            <a:ext cx="3888432" cy="1851458"/>
          </a:xfrm>
          <a:prstGeom prst="irregularSeal1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Молодцы!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97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31214E-6 L -0.00503 0.09989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49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22" presetClass="entr" presetSubtype="4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2" presetClass="entr" presetSubtype="4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3" grpId="0"/>
      <p:bldP spid="13" grpId="1"/>
      <p:bldP spid="13" grpId="2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2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777318" cy="17319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Анимашки\фоны для презентаций\leaf13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673"/>
            <a:ext cx="9144000" cy="6848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Прямоугольник 3"/>
          <p:cNvSpPr/>
          <p:nvPr/>
        </p:nvSpPr>
        <p:spPr>
          <a:xfrm>
            <a:off x="1136614" y="116632"/>
            <a:ext cx="6870792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Составьте предложение </a:t>
            </a:r>
          </a:p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из  слов.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9393" y="2425243"/>
            <a:ext cx="150874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Осень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93989" y="2425241"/>
            <a:ext cx="22942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принесла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2425243"/>
            <a:ext cx="23727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холодные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33609" y="2425242"/>
            <a:ext cx="17475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ожди.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19871" y="5373216"/>
            <a:ext cx="1966995" cy="648072"/>
          </a:xfrm>
          <a:prstGeom prst="rect">
            <a:avLst/>
          </a:prstGeom>
          <a:pattFill prst="pct50">
            <a:fgClr>
              <a:srgbClr val="FFC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Проверь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себя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6" name="Управляющая кнопка: настраиваемая 15">
            <a:hlinkClick r:id="" action="ppaction://hlinkshowjump?jump=nextslide" highlightClick="1"/>
          </p:cNvPr>
          <p:cNvSpPr/>
          <p:nvPr/>
        </p:nvSpPr>
        <p:spPr>
          <a:xfrm>
            <a:off x="7354192" y="6215103"/>
            <a:ext cx="1789808" cy="638059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Дальше</a:t>
            </a:r>
            <a:endParaRPr lang="ru-RU" sz="2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6174" y="3485865"/>
            <a:ext cx="131157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Небо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53558" y="3485865"/>
            <a:ext cx="263245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покрылось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3528" y="3485865"/>
            <a:ext cx="22653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тёмными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07954" y="3485865"/>
            <a:ext cx="17844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тучами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392398" y="5373216"/>
            <a:ext cx="1966995" cy="648072"/>
          </a:xfrm>
          <a:prstGeom prst="rect">
            <a:avLst/>
          </a:prstGeom>
          <a:pattFill prst="pct50">
            <a:fgClr>
              <a:srgbClr val="FFC00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Проверь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себя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721544" y="3427290"/>
            <a:ext cx="31931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1" name="Управляющая кнопка: домой 10">
            <a:hlinkClick r:id="" action="ppaction://hlinkshowjump?jump=firstslide" highlightClick="1"/>
          </p:cNvPr>
          <p:cNvSpPr/>
          <p:nvPr/>
        </p:nvSpPr>
        <p:spPr>
          <a:xfrm>
            <a:off x="29669" y="6170745"/>
            <a:ext cx="755576" cy="642897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767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2948E-6 L -0.1566 0.0326 C -0.18941 0.04 -0.23837 0.04439 -0.28941 0.04439 C -0.34791 0.04439 -0.39444 0.04 -0.42725 0.0326 L -0.58368 3.2948E-6 " pathEditMode="relative" rAng="0" ptsTypes="FffFF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84" y="222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8.67052E-7 L 0.12362 -0.03121 C 0.14966 -0.03815 0.18855 -0.04185 0.229 -0.04185 C 0.27518 -0.04185 0.31216 -0.03815 0.3382 -0.03121 L 0.46216 -8.67052E-7 " pathEditMode="relative" rAng="0" ptsTypes="FffFF">
                                      <p:cBhvr>
                                        <p:cTn id="18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108" y="-210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00093 L -0.10989 -0.00093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0" presetClass="exit" presetSubtype="0" fill="hold" grpId="2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07407E-6 L -0.26997 -0.0090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07" y="-463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4.07407E-6 L -0.52291 -0.0090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46" y="-463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148E-6 L 0.27361 -0.0120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81" y="-602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14 -0.00902 L 0.45313 -0.0074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91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500"/>
                            </p:stCondLst>
                            <p:childTnLst>
                              <p:par>
                                <p:cTn id="7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000"/>
                            </p:stCondLst>
                            <p:childTnLst>
                              <p:par>
                                <p:cTn id="76" presetID="10" presetClass="exit" presetSubtype="0" fill="hold" grpId="2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2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500"/>
                            </p:stCondLst>
                            <p:childTnLst>
                              <p:par>
                                <p:cTn id="9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6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7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5" grpId="0" build="allAtOnce"/>
      <p:bldP spid="8" grpId="0" build="allAtOnce"/>
      <p:bldP spid="10" grpId="0" build="allAtOnce"/>
      <p:bldP spid="13" grpId="0"/>
      <p:bldP spid="6" grpId="0" animBg="1"/>
      <p:bldP spid="6" grpId="1" animBg="1"/>
      <p:bldP spid="6" grpId="2" animBg="1"/>
      <p:bldP spid="16" grpId="0" animBg="1"/>
      <p:bldP spid="7" grpId="0"/>
      <p:bldP spid="7" grpId="1"/>
      <p:bldP spid="7" grpId="2"/>
      <p:bldP spid="14" grpId="0"/>
      <p:bldP spid="14" grpId="1"/>
      <p:bldP spid="14" grpId="2"/>
      <p:bldP spid="15" grpId="0"/>
      <p:bldP spid="15" grpId="1"/>
      <p:bldP spid="15" grpId="2"/>
      <p:bldP spid="17" grpId="0"/>
      <p:bldP spid="17" grpId="1"/>
      <p:bldP spid="17" grpId="2"/>
      <p:bldP spid="18" grpId="0" animBg="1"/>
      <p:bldP spid="18" grpId="1" animBg="1"/>
      <p:bldP spid="18" grpId="2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777318" cy="17319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Анимашки\фоны для презентаций\leaf13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764"/>
            <a:ext cx="9144000" cy="6848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3604267" y="5274839"/>
            <a:ext cx="1812860" cy="720301"/>
          </a:xfrm>
          <a:prstGeom prst="actionButtonBlank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Проверь себя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8268" y="116632"/>
            <a:ext cx="61318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Определи границы 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предложений</a:t>
            </a:r>
            <a:endParaRPr lang="ru-RU" sz="3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9912" y="2935509"/>
            <a:ext cx="8844088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Закончилось тёплое  лето  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деревьях </a:t>
            </a:r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пожелтели  листья  небо  затянули</a:t>
            </a:r>
          </a:p>
          <a:p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серые  тучи  наступила  золотая  осень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220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777318" cy="17319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Анимашки\фоны для презентаций\leaf13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3" y="20048"/>
            <a:ext cx="9144000" cy="6848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9" name="Управляющая кнопка: настраиваемая 8">
            <a:hlinkClick r:id="" action="ppaction://hlinkshowjump?jump=nextslide" highlightClick="1"/>
          </p:cNvPr>
          <p:cNvSpPr/>
          <p:nvPr/>
        </p:nvSpPr>
        <p:spPr>
          <a:xfrm>
            <a:off x="7389033" y="6237312"/>
            <a:ext cx="1812860" cy="620688"/>
          </a:xfrm>
          <a:prstGeom prst="actionButtonBlank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Дальше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38268" y="116632"/>
            <a:ext cx="6131807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Определи границы </a:t>
            </a:r>
          </a:p>
          <a:p>
            <a:pPr algn="ctr"/>
            <a:r>
              <a:rPr lang="ru-RU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Предложений.</a:t>
            </a:r>
            <a:endParaRPr lang="ru-RU" sz="36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9455" y="2967335"/>
            <a:ext cx="88745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Закончилось тёплое лето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На 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деревьях </a:t>
            </a:r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пожелтели листья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Небо затянули</a:t>
            </a:r>
          </a:p>
          <a:p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серые тучи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 </a:t>
            </a:r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 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 </a:t>
            </a: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аступила золотая осень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78129" y="2687198"/>
            <a:ext cx="4122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588024" y="3663530"/>
            <a:ext cx="4122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690374" y="3672187"/>
            <a:ext cx="4122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217601" y="3166910"/>
            <a:ext cx="4122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4" name="Управляющая кнопка: домой 3">
            <a:hlinkClick r:id="" action="ppaction://hlinkshowjump?jump=firstslide" highlightClick="1"/>
          </p:cNvPr>
          <p:cNvSpPr/>
          <p:nvPr/>
        </p:nvSpPr>
        <p:spPr>
          <a:xfrm>
            <a:off x="57893" y="6237312"/>
            <a:ext cx="985715" cy="620688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73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6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9000"/>
                            </p:stCondLst>
                            <p:childTnLst>
                              <p:par>
                                <p:cTn id="82" presetID="26" presetClass="emph" presetSubtype="0" repeatCount="1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777318" cy="17319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Анимашки\фоны для презентаций\leaf13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54" y="12309"/>
            <a:ext cx="9144000" cy="6848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Прямоугольник 3"/>
          <p:cNvSpPr/>
          <p:nvPr/>
        </p:nvSpPr>
        <p:spPr>
          <a:xfrm>
            <a:off x="125950" y="116632"/>
            <a:ext cx="8892178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Выбери  предложение,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состоящее  только из подлежащего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и сказуемого.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Управляющая кнопка: настраиваемая 15">
            <a:hlinkClick r:id="" action="ppaction://hlinkshowjump?jump=nextslide" highlightClick="1"/>
          </p:cNvPr>
          <p:cNvSpPr/>
          <p:nvPr/>
        </p:nvSpPr>
        <p:spPr>
          <a:xfrm>
            <a:off x="7668344" y="6215103"/>
            <a:ext cx="1475655" cy="638059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Дальше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33982" y="2475136"/>
            <a:ext cx="2760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137934" y="6215103"/>
            <a:ext cx="689650" cy="64553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37934" y="2145516"/>
            <a:ext cx="32496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Прошло лето.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39070" y="2151971"/>
            <a:ext cx="536537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Пошли осенние дожди.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2078" y="2998356"/>
            <a:ext cx="62456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Опустели сельские дороги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26994" y="3855705"/>
            <a:ext cx="535903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Птицы полетели на юг</a:t>
            </a:r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48513" y="1340768"/>
            <a:ext cx="381386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(н</a:t>
            </a:r>
            <a:r>
              <a:rPr lang="ru-RU" sz="32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ажми на него)</a:t>
            </a:r>
            <a:endParaRPr lang="ru-RU" sz="3200" b="1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B0F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100262" y="5949280"/>
            <a:ext cx="1563263" cy="156953"/>
            <a:chOff x="4358496" y="5440671"/>
            <a:chExt cx="1563263" cy="156953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4358496" y="5440671"/>
              <a:ext cx="1563263" cy="455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4358496" y="5597624"/>
              <a:ext cx="1563263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Прямая соединительная линия 17"/>
          <p:cNvCxnSpPr/>
          <p:nvPr/>
        </p:nvCxnSpPr>
        <p:spPr>
          <a:xfrm>
            <a:off x="3971105" y="2784168"/>
            <a:ext cx="116868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6806222" y="2086402"/>
            <a:ext cx="1313891" cy="6438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Проверь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806223" y="2921279"/>
            <a:ext cx="1313891" cy="6438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Проверь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792703" y="3796591"/>
            <a:ext cx="1313891" cy="6438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Проверь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4027" y="58407"/>
            <a:ext cx="783259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Найди в каждом предложении</a:t>
            </a:r>
          </a:p>
          <a:p>
            <a:pPr algn="ctr"/>
            <a:r>
              <a:rPr lang="ru-RU" sz="3600" b="1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</a:t>
            </a:r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одлежащее, сказуемое </a:t>
            </a:r>
          </a:p>
          <a:p>
            <a:pPr algn="ctr"/>
            <a:r>
              <a:rPr lang="ru-RU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второстепенный член</a:t>
            </a:r>
            <a:endParaRPr lang="ru-RU" sz="3600" b="1" cap="none" spc="0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37" name="Прямоугольник 1036"/>
          <p:cNvSpPr/>
          <p:nvPr/>
        </p:nvSpPr>
        <p:spPr>
          <a:xfrm>
            <a:off x="2233251" y="2499944"/>
            <a:ext cx="17845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9050">
                  <a:solidFill>
                    <a:schemeClr val="tx1"/>
                  </a:solidFill>
                </a:ln>
              </a:rPr>
              <a:t>~~~~~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2648513" y="3290743"/>
            <a:ext cx="17845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9050">
                  <a:solidFill>
                    <a:schemeClr val="tx1"/>
                  </a:solidFill>
                </a:ln>
              </a:rPr>
              <a:t>~~~~~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017807" y="4202375"/>
            <a:ext cx="17845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9050">
                  <a:solidFill>
                    <a:schemeClr val="tx1"/>
                  </a:solidFill>
                </a:ln>
              </a:rPr>
              <a:t>~~~~~</a:t>
            </a: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5139787" y="5953833"/>
            <a:ext cx="116868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08513" y="4440480"/>
            <a:ext cx="136714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Группа 52"/>
          <p:cNvGrpSpPr/>
          <p:nvPr/>
        </p:nvGrpSpPr>
        <p:grpSpPr>
          <a:xfrm>
            <a:off x="1958021" y="4440480"/>
            <a:ext cx="1974190" cy="156953"/>
            <a:chOff x="4149175" y="5440671"/>
            <a:chExt cx="1974190" cy="156953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4149175" y="5440671"/>
              <a:ext cx="1974190" cy="23505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4149175" y="5597624"/>
              <a:ext cx="197419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Группа 56"/>
          <p:cNvGrpSpPr/>
          <p:nvPr/>
        </p:nvGrpSpPr>
        <p:grpSpPr>
          <a:xfrm>
            <a:off x="226994" y="2736746"/>
            <a:ext cx="1680710" cy="156953"/>
            <a:chOff x="4358496" y="5440671"/>
            <a:chExt cx="1680710" cy="156953"/>
          </a:xfrm>
        </p:grpSpPr>
        <p:cxnSp>
          <p:nvCxnSpPr>
            <p:cNvPr id="58" name="Прямая соединительная линия 57"/>
            <p:cNvCxnSpPr/>
            <p:nvPr/>
          </p:nvCxnSpPr>
          <p:spPr>
            <a:xfrm>
              <a:off x="4358496" y="5440671"/>
              <a:ext cx="1680710" cy="455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4358496" y="5597624"/>
              <a:ext cx="1680710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Группа 59"/>
          <p:cNvGrpSpPr/>
          <p:nvPr/>
        </p:nvGrpSpPr>
        <p:grpSpPr>
          <a:xfrm>
            <a:off x="395593" y="3516466"/>
            <a:ext cx="1944159" cy="156953"/>
            <a:chOff x="4271330" y="5440671"/>
            <a:chExt cx="1944159" cy="156953"/>
          </a:xfrm>
        </p:grpSpPr>
        <p:cxnSp>
          <p:nvCxnSpPr>
            <p:cNvPr id="61" name="Прямая соединительная линия 60"/>
            <p:cNvCxnSpPr/>
            <p:nvPr/>
          </p:nvCxnSpPr>
          <p:spPr>
            <a:xfrm>
              <a:off x="4271330" y="5440671"/>
              <a:ext cx="1944159" cy="17943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Прямая соединительная линия 61"/>
            <p:cNvCxnSpPr/>
            <p:nvPr/>
          </p:nvCxnSpPr>
          <p:spPr>
            <a:xfrm>
              <a:off x="4271330" y="5597624"/>
              <a:ext cx="194415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3" name="Прямая соединительная линия 62"/>
          <p:cNvCxnSpPr/>
          <p:nvPr/>
        </p:nvCxnSpPr>
        <p:spPr>
          <a:xfrm>
            <a:off x="4555446" y="3583131"/>
            <a:ext cx="1366313" cy="118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2825749" y="5196534"/>
            <a:ext cx="4129298" cy="10081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Молодцы !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95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5607E-6 L 0.33073 0.461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230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4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" presetClass="exit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3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5.55556E-7 6.35838E-7 L -0.33663 0.0069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840" y="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0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00"/>
                            </p:stCondLst>
                            <p:childTnLst>
                              <p:par>
                                <p:cTn id="137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00"/>
                            </p:stCondLst>
                            <p:childTnLst>
                              <p:par>
                                <p:cTn id="141" presetID="22" presetClass="entr" presetSubtype="4" fill="remove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6" presetClass="emph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6" grpId="0" animBg="1"/>
      <p:bldP spid="6" grpId="1"/>
      <p:bldP spid="6" grpId="2"/>
      <p:bldP spid="6" grpId="3"/>
      <p:bldP spid="24" grpId="0"/>
      <p:bldP spid="24" grpId="1"/>
      <p:bldP spid="25" grpId="0"/>
      <p:bldP spid="26" grpId="0"/>
      <p:bldP spid="21" grpId="0" animBg="1"/>
      <p:bldP spid="21" grpId="1" animBg="1"/>
      <p:bldP spid="27" grpId="0" animBg="1"/>
      <p:bldP spid="27" grpId="1" animBg="1"/>
      <p:bldP spid="28" grpId="0" animBg="1"/>
      <p:bldP spid="28" grpId="1" animBg="1"/>
      <p:bldP spid="23" grpId="0"/>
      <p:bldP spid="1037" grpId="0"/>
      <p:bldP spid="49" grpId="0"/>
      <p:bldP spid="50" grpId="0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777318" cy="17319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Анимашки\фоны для презентаций\leaf13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65" y="12308"/>
            <a:ext cx="9144000" cy="6848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Прямоугольник 3"/>
          <p:cNvSpPr/>
          <p:nvPr/>
        </p:nvSpPr>
        <p:spPr>
          <a:xfrm>
            <a:off x="1408334" y="116632"/>
            <a:ext cx="6327373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Вставьте   в  предложения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подходящие 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 смыслу слова.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Управляющая кнопка: настраиваемая 15">
            <a:hlinkClick r:id="" action="ppaction://hlinkshowjump?jump=nextslide" highlightClick="1"/>
          </p:cNvPr>
          <p:cNvSpPr/>
          <p:nvPr/>
        </p:nvSpPr>
        <p:spPr>
          <a:xfrm>
            <a:off x="7668344" y="6215103"/>
            <a:ext cx="1475655" cy="638059"/>
          </a:xfrm>
          <a:prstGeom prst="actionButtonBlank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Дальше</a:t>
            </a:r>
            <a:endParaRPr lang="ru-RU" sz="24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37934" y="2475136"/>
            <a:ext cx="886813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Осенью с деревьев</a:t>
            </a:r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опадают …………… листья.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-110696" y="3201487"/>
            <a:ext cx="69429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Всё чаще идут …………….....дожди.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710937" y="5254677"/>
            <a:ext cx="190468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большие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6130" y="5254678"/>
            <a:ext cx="1675459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жёлтые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8507" y="5810857"/>
            <a:ext cx="177965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сильная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649216" y="5810079"/>
            <a:ext cx="209704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холодные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82139" y="5288415"/>
            <a:ext cx="18213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грибной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04906" y="4005064"/>
            <a:ext cx="67601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Птицы улетают в ……………..  края.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225700" y="5852491"/>
            <a:ext cx="16065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тёплые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680053" y="1533290"/>
            <a:ext cx="1977702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Осень.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Управляющая кнопка: домой 4">
            <a:hlinkClick r:id="" action="ppaction://hlinkshowjump?jump=firstslide" highlightClick="1"/>
          </p:cNvPr>
          <p:cNvSpPr/>
          <p:nvPr/>
        </p:nvSpPr>
        <p:spPr>
          <a:xfrm>
            <a:off x="137934" y="6215103"/>
            <a:ext cx="689650" cy="64553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30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4.81481E-6 L 0.28264 4.81481E-6 C 0.40973 4.81481E-6 0.56598 -0.11621 0.56598 -0.21019 L 0.56598 -0.41945 " pathEditMode="relative" rAng="0" ptsTypes="FfFF">
                                      <p:cBhvr>
                                        <p:cTn id="6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316" y="-2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6 L 0.05921 -0.3953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1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3.7037E-6 L -0.14844 -0.2861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31" y="-1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60648"/>
            <a:ext cx="6777318" cy="173198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Анимашки\фоны для презентаций\leaf13[1]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LineDrawing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4" y="68240"/>
            <a:ext cx="9144000" cy="684832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4" name="Прямоугольник 3"/>
          <p:cNvSpPr/>
          <p:nvPr/>
        </p:nvSpPr>
        <p:spPr>
          <a:xfrm>
            <a:off x="832061" y="476672"/>
            <a:ext cx="747993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Поставь в конце предложения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нужный знак препинания</a:t>
            </a:r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661" y="2564903"/>
            <a:ext cx="82958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Дети собирали в лесу землянику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95857" y="4653136"/>
            <a:ext cx="1123561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066014" y="3978987"/>
            <a:ext cx="1080120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877667" y="4669464"/>
            <a:ext cx="1131771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?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278471" y="5013176"/>
            <a:ext cx="1123561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900267" y="3965133"/>
            <a:ext cx="1123561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.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300192" y="3978987"/>
            <a:ext cx="1080120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?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285803" y="4653136"/>
            <a:ext cx="1080120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006141" y="5013176"/>
            <a:ext cx="1131771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?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911738" y="5013176"/>
            <a:ext cx="1080120" cy="923330"/>
          </a:xfrm>
          <a:prstGeom prst="rect">
            <a:avLst/>
          </a:prstGeom>
          <a:solidFill>
            <a:srgbClr val="92D050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</a:rPr>
              <a:t>!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25023" y="2913407"/>
            <a:ext cx="616867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Как в лесу было хорошо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333" y="3211234"/>
            <a:ext cx="77620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Какие ещё ягоды растут в лесу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1292633" y="1484784"/>
            <a:ext cx="6287532" cy="345638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МОЛОДЦЫ !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0" name="Управляющая кнопка: домой 19">
            <a:hlinkClick r:id="" action="ppaction://hlinkshowjump?jump=firstslide" highlightClick="1"/>
          </p:cNvPr>
          <p:cNvSpPr/>
          <p:nvPr/>
        </p:nvSpPr>
        <p:spPr>
          <a:xfrm>
            <a:off x="8190394" y="5929412"/>
            <a:ext cx="899592" cy="91954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523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50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50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59259E-6 L 0.65434 -0.2289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708" y="-114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xit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11111E-6 L 0.07309 -0.27662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6" y="-1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10" presetClass="exit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6500"/>
                            </p:stCondLst>
                            <p:childTnLst>
                              <p:par>
                                <p:cTn id="10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1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7" dur="50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50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50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4 -0.28727 " pathEditMode="relative" rAng="0" ptsTypes="AA">
                                      <p:cBhvr>
                                        <p:cTn id="142" dur="2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00" y="-1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4" presetID="10" presetClass="exit" presetSubtype="0" fill="hold" grpId="2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500"/>
                            </p:stCondLst>
                            <p:childTnLst>
                              <p:par>
                                <p:cTn id="148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000"/>
                            </p:stCondLst>
                            <p:childTnLst>
                              <p:par>
                                <p:cTn id="152" presetID="10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6500"/>
                            </p:stCondLst>
                            <p:childTnLst>
                              <p:par>
                                <p:cTn id="16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5" grpId="0" build="allAtOnce"/>
      <p:bldP spid="6" grpId="0" animBg="1"/>
      <p:bldP spid="6" grpId="1" animBg="1"/>
      <p:bldP spid="6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6" grpId="0" animBg="1"/>
      <p:bldP spid="26" grpId="1" animBg="1"/>
      <p:bldP spid="26" grpId="2" animBg="1"/>
      <p:bldP spid="27" grpId="0" animBg="1"/>
      <p:bldP spid="27" grpId="1" animBg="1"/>
      <p:bldP spid="27" grpId="2" build="allAtOnce" animBg="1"/>
      <p:bldP spid="28" grpId="0" animBg="1"/>
      <p:bldP spid="28" grpId="2" animBg="1"/>
      <p:bldP spid="28" grpId="3" animBg="1"/>
      <p:bldP spid="29" grpId="1" animBg="1"/>
      <p:bldP spid="29" grpId="2" uiExpand="1" build="allAtOnce" animBg="1"/>
      <p:bldP spid="29" grpId="3" uiExpand="1" build="allAtOnce" animBg="1"/>
      <p:bldP spid="30" grpId="0" animBg="1"/>
      <p:bldP spid="30" grpId="1" animBg="1"/>
      <p:bldP spid="30" grpId="2" build="allAtOnce" animBg="1"/>
      <p:bldP spid="31" grpId="0" animBg="1"/>
      <p:bldP spid="31" grpId="1" animBg="1"/>
      <p:bldP spid="31" grpId="2" animBg="1"/>
      <p:bldP spid="7" grpId="0"/>
      <p:bldP spid="7" grpId="1"/>
      <p:bldP spid="8" grpId="0"/>
      <p:bldP spid="8" grpId="1"/>
      <p:bldP spid="1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1078</TotalTime>
  <Words>284</Words>
  <Application>Microsoft Office PowerPoint</Application>
  <PresentationFormat>Экран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Тренажёр разработал:  Ермаков Андрей Викторович, учитель русского языка и литературы КГБОУ «Норильская школа-интернат»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83</cp:revision>
  <dcterms:created xsi:type="dcterms:W3CDTF">2013-02-01T08:24:06Z</dcterms:created>
  <dcterms:modified xsi:type="dcterms:W3CDTF">2019-05-21T18:49:55Z</dcterms:modified>
</cp:coreProperties>
</file>