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99" r:id="rId2"/>
    <p:sldId id="300" r:id="rId3"/>
    <p:sldId id="301" r:id="rId4"/>
    <p:sldId id="273" r:id="rId5"/>
    <p:sldId id="278" r:id="rId6"/>
    <p:sldId id="256" r:id="rId7"/>
    <p:sldId id="302" r:id="rId8"/>
    <p:sldId id="280" r:id="rId9"/>
    <p:sldId id="282" r:id="rId10"/>
    <p:sldId id="275" r:id="rId11"/>
    <p:sldId id="281" r:id="rId12"/>
    <p:sldId id="288" r:id="rId13"/>
    <p:sldId id="283" r:id="rId14"/>
    <p:sldId id="284" r:id="rId15"/>
    <p:sldId id="298" r:id="rId16"/>
    <p:sldId id="290" r:id="rId17"/>
    <p:sldId id="291" r:id="rId18"/>
    <p:sldId id="292" r:id="rId19"/>
    <p:sldId id="293" r:id="rId20"/>
    <p:sldId id="294" r:id="rId21"/>
    <p:sldId id="286" r:id="rId22"/>
    <p:sldId id="295" r:id="rId23"/>
    <p:sldId id="287" r:id="rId24"/>
    <p:sldId id="303" r:id="rId25"/>
    <p:sldId id="304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FF"/>
    <a:srgbClr val="33CCFF"/>
    <a:srgbClr val="CCECFF"/>
    <a:srgbClr val="B2E8E5"/>
    <a:srgbClr val="285000"/>
    <a:srgbClr val="336600"/>
    <a:srgbClr val="965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7D8CA1-5425-4E76-87E9-B63446B2E1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A298-B441-4BC3-A1FE-FDD05901E9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B7ED7-C1B1-4BF2-A6C9-D8C0951D26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C3EBA-62EF-47ED-B4D1-276E5508D0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26AEA-BA46-4828-AFA3-25BDB1D943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C1EB-72CC-483D-A1B4-F3DF5A0818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B2214-414A-456C-9A0F-4E88D2F398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E4A0-122A-42E0-9A34-9256853E85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21135-439F-4594-B9B6-3C15ECBAD4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DA8C9-D0A4-4212-904A-7DC6611766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9519-C961-47C1-87A2-3622BA1C6C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9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ru-RU" altLang="ru-RU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16EEAF4-B77F-45DE-81CB-11AB4AC241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971550" y="620713"/>
            <a:ext cx="7772400" cy="5472112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        </a:t>
            </a: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Открытый урок</a:t>
            </a:r>
            <a:b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по русскому языку</a:t>
            </a:r>
            <a:b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в 5Б классе</a:t>
            </a:r>
            <a:b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«Буквы </a:t>
            </a:r>
            <a:r>
              <a:rPr lang="ru-RU" altLang="ru-RU" sz="4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Ы- И</a:t>
            </a: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 </a:t>
            </a:r>
            <a:r>
              <a:rPr lang="ru-RU" altLang="ru-RU" sz="4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</a:t>
            </a:r>
            <a:r>
              <a:rPr lang="ru-RU" alt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altLang="ru-RU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9" name="WordArt 9"/>
          <p:cNvSpPr>
            <a:spLocks noChangeArrowheads="1" noChangeShapeType="1" noTextEdit="1"/>
          </p:cNvSpPr>
          <p:nvPr/>
        </p:nvSpPr>
        <p:spPr bwMode="auto">
          <a:xfrm>
            <a:off x="3492500" y="2133600"/>
            <a:ext cx="18716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Цыган</a:t>
            </a:r>
          </a:p>
        </p:txBody>
      </p:sp>
      <p:sp>
        <p:nvSpPr>
          <p:cNvPr id="102410" name="WordArt 10"/>
          <p:cNvSpPr>
            <a:spLocks noChangeArrowheads="1" noChangeShapeType="1" noTextEdit="1"/>
          </p:cNvSpPr>
          <p:nvPr/>
        </p:nvSpPr>
        <p:spPr bwMode="auto">
          <a:xfrm>
            <a:off x="5940425" y="2205038"/>
            <a:ext cx="23764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встал на</a:t>
            </a:r>
          </a:p>
        </p:txBody>
      </p:sp>
      <p:sp>
        <p:nvSpPr>
          <p:cNvPr id="102411" name="WordArt 11"/>
          <p:cNvSpPr>
            <a:spLocks noChangeArrowheads="1" noChangeShapeType="1" noTextEdit="1"/>
          </p:cNvSpPr>
          <p:nvPr/>
        </p:nvSpPr>
        <p:spPr bwMode="auto">
          <a:xfrm>
            <a:off x="4787900" y="3357563"/>
            <a:ext cx="2374900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цыпочки</a:t>
            </a:r>
          </a:p>
        </p:txBody>
      </p:sp>
      <p:sp>
        <p:nvSpPr>
          <p:cNvPr id="102412" name="WordArt 12"/>
          <p:cNvSpPr>
            <a:spLocks noChangeArrowheads="1" noChangeShapeType="1" noTextEdit="1"/>
          </p:cNvSpPr>
          <p:nvPr/>
        </p:nvSpPr>
        <p:spPr bwMode="auto">
          <a:xfrm>
            <a:off x="4859338" y="4437063"/>
            <a:ext cx="223361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 сказал</a:t>
            </a:r>
          </a:p>
        </p:txBody>
      </p:sp>
      <p:sp>
        <p:nvSpPr>
          <p:cNvPr id="102413" name="WordArt 13"/>
          <p:cNvSpPr>
            <a:spLocks noChangeArrowheads="1" noChangeShapeType="1" noTextEdit="1"/>
          </p:cNvSpPr>
          <p:nvPr/>
        </p:nvSpPr>
        <p:spPr bwMode="auto">
          <a:xfrm>
            <a:off x="3924300" y="5300663"/>
            <a:ext cx="43211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цыпленку: "Цыц!"</a:t>
            </a:r>
          </a:p>
        </p:txBody>
      </p:sp>
      <p:pic>
        <p:nvPicPr>
          <p:cNvPr id="102419" name="Picture 19" descr="detia-658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3500438"/>
            <a:ext cx="2851150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2" name="Rectangle 22"/>
          <p:cNvSpPr>
            <a:spLocks noChangeArrowheads="1"/>
          </p:cNvSpPr>
          <p:nvPr/>
        </p:nvSpPr>
        <p:spPr bwMode="auto">
          <a:xfrm>
            <a:off x="1187450" y="404813"/>
            <a:ext cx="71104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Как легче запомнить?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9" grpId="0" animBg="1"/>
      <p:bldP spid="102410" grpId="0" animBg="1"/>
      <p:bldP spid="102411" grpId="0" animBg="1"/>
      <p:bldP spid="102412" grpId="0" animBg="1"/>
      <p:bldP spid="102413" grpId="0" animBg="1"/>
      <p:bldP spid="1024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77" name="Rectangle 41"/>
          <p:cNvSpPr>
            <a:spLocks noChangeArrowheads="1"/>
          </p:cNvSpPr>
          <p:nvPr/>
        </p:nvSpPr>
        <p:spPr bwMode="auto">
          <a:xfrm>
            <a:off x="6877050" y="4868863"/>
            <a:ext cx="1295400" cy="1801812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6776" name="Rectangle 40"/>
          <p:cNvSpPr>
            <a:spLocks noChangeArrowheads="1"/>
          </p:cNvSpPr>
          <p:nvPr/>
        </p:nvSpPr>
        <p:spPr bwMode="auto">
          <a:xfrm>
            <a:off x="5003800" y="4868863"/>
            <a:ext cx="1366838" cy="1800225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6765" name="Rectangle 29"/>
          <p:cNvSpPr>
            <a:spLocks noChangeArrowheads="1"/>
          </p:cNvSpPr>
          <p:nvPr/>
        </p:nvSpPr>
        <p:spPr bwMode="auto">
          <a:xfrm>
            <a:off x="2503488" y="4570413"/>
            <a:ext cx="1946275" cy="2087562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6763" name="Rectangle 27"/>
          <p:cNvSpPr>
            <a:spLocks noChangeArrowheads="1"/>
          </p:cNvSpPr>
          <p:nvPr/>
        </p:nvSpPr>
        <p:spPr bwMode="auto">
          <a:xfrm>
            <a:off x="395288" y="4581525"/>
            <a:ext cx="1944687" cy="2087563"/>
          </a:xfrm>
          <a:prstGeom prst="rect">
            <a:avLst/>
          </a:prstGeom>
          <a:solidFill>
            <a:srgbClr val="FF9900"/>
          </a:solidFill>
          <a:ln w="9525" algn="ctr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16740" name="WordArt 4"/>
          <p:cNvSpPr>
            <a:spLocks noChangeArrowheads="1" noChangeShapeType="1" noTextEdit="1"/>
          </p:cNvSpPr>
          <p:nvPr/>
        </p:nvSpPr>
        <p:spPr bwMode="auto">
          <a:xfrm>
            <a:off x="1063625" y="620713"/>
            <a:ext cx="71596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Образец рассуждения</a:t>
            </a:r>
          </a:p>
        </p:txBody>
      </p:sp>
      <p:sp>
        <p:nvSpPr>
          <p:cNvPr id="116742" name="WordArt 6"/>
          <p:cNvSpPr>
            <a:spLocks noChangeArrowheads="1" noChangeShapeType="1" noTextEdit="1"/>
          </p:cNvSpPr>
          <p:nvPr/>
        </p:nvSpPr>
        <p:spPr bwMode="auto">
          <a:xfrm>
            <a:off x="1979613" y="1484313"/>
            <a:ext cx="5124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1. Смотрю, какая часть слова.</a:t>
            </a: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 flipH="1">
            <a:off x="2916238" y="1989138"/>
            <a:ext cx="647700" cy="3603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>
            <a:off x="6300788" y="1989138"/>
            <a:ext cx="574675" cy="3603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 flipH="1">
            <a:off x="5508625" y="2349500"/>
            <a:ext cx="430213" cy="2873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>
            <a:off x="5940425" y="2349500"/>
            <a:ext cx="431800" cy="2873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7308850" y="2349500"/>
            <a:ext cx="0" cy="431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>
            <a:off x="7308850" y="2349500"/>
            <a:ext cx="5048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>
            <a:off x="7308850" y="2781300"/>
            <a:ext cx="5048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7812088" y="2349500"/>
            <a:ext cx="0" cy="431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3" name="Arc 17"/>
          <p:cNvSpPr>
            <a:spLocks/>
          </p:cNvSpPr>
          <p:nvPr/>
        </p:nvSpPr>
        <p:spPr bwMode="auto">
          <a:xfrm rot="10906711" flipV="1">
            <a:off x="1331913" y="2276475"/>
            <a:ext cx="1441450" cy="266700"/>
          </a:xfrm>
          <a:custGeom>
            <a:avLst/>
            <a:gdLst>
              <a:gd name="T0" fmla="*/ 0 w 42799"/>
              <a:gd name="T1" fmla="*/ 2147483647 h 21600"/>
              <a:gd name="T2" fmla="*/ 2147483647 w 42799"/>
              <a:gd name="T3" fmla="*/ 2147483647 h 21600"/>
              <a:gd name="T4" fmla="*/ 2147483647 w 42799"/>
              <a:gd name="T5" fmla="*/ 2147483647 h 21600"/>
              <a:gd name="T6" fmla="*/ 0 60000 65536"/>
              <a:gd name="T7" fmla="*/ 0 60000 65536"/>
              <a:gd name="T8" fmla="*/ 0 60000 65536"/>
              <a:gd name="T9" fmla="*/ 0 w 42799"/>
              <a:gd name="T10" fmla="*/ 0 h 21600"/>
              <a:gd name="T11" fmla="*/ 42799 w 427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99" h="21600" fill="none" extrusionOk="0">
                <a:moveTo>
                  <a:pt x="0" y="17457"/>
                </a:moveTo>
                <a:cubicBezTo>
                  <a:pt x="1981" y="7316"/>
                  <a:pt x="10866" y="-1"/>
                  <a:pt x="21199" y="0"/>
                </a:cubicBezTo>
                <a:cubicBezTo>
                  <a:pt x="33128" y="0"/>
                  <a:pt x="42799" y="9670"/>
                  <a:pt x="42799" y="21600"/>
                </a:cubicBezTo>
              </a:path>
              <a:path w="42799" h="21600" stroke="0" extrusionOk="0">
                <a:moveTo>
                  <a:pt x="0" y="17457"/>
                </a:moveTo>
                <a:cubicBezTo>
                  <a:pt x="1981" y="7316"/>
                  <a:pt x="10866" y="-1"/>
                  <a:pt x="21199" y="0"/>
                </a:cubicBezTo>
                <a:cubicBezTo>
                  <a:pt x="33128" y="0"/>
                  <a:pt x="42799" y="9670"/>
                  <a:pt x="42799" y="21600"/>
                </a:cubicBezTo>
                <a:lnTo>
                  <a:pt x="21199" y="21600"/>
                </a:lnTo>
                <a:lnTo>
                  <a:pt x="0" y="17457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6755" name="WordArt 19"/>
          <p:cNvSpPr>
            <a:spLocks noChangeArrowheads="1" noChangeShapeType="1" noTextEdit="1"/>
          </p:cNvSpPr>
          <p:nvPr/>
        </p:nvSpPr>
        <p:spPr bwMode="auto">
          <a:xfrm>
            <a:off x="250825" y="2708275"/>
            <a:ext cx="3960813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2. Смотрю, требует ли слово</a:t>
            </a:r>
          </a:p>
          <a:p>
            <a:pPr algn="ctr"/>
            <a:r>
              <a:rPr lang="ru-RU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 запоминания. </a:t>
            </a:r>
          </a:p>
          <a:p>
            <a:pPr algn="ctr"/>
            <a:endParaRPr lang="ru-RU" kern="10">
              <a:ln w="18415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algn="tl" rotWithShape="0">
                  <a:srgbClr val="000000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 flipH="1">
            <a:off x="971550" y="3429000"/>
            <a:ext cx="576263" cy="5048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>
            <a:off x="2843213" y="3429000"/>
            <a:ext cx="433387" cy="5048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58" name="WordArt 22"/>
          <p:cNvSpPr>
            <a:spLocks noChangeArrowheads="1" noChangeShapeType="1" noTextEdit="1"/>
          </p:cNvSpPr>
          <p:nvPr/>
        </p:nvSpPr>
        <p:spPr bwMode="auto">
          <a:xfrm>
            <a:off x="827088" y="4005263"/>
            <a:ext cx="2735262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12700">
                  <a:solidFill>
                    <a:srgbClr val="410041"/>
                  </a:solidFill>
                  <a:round/>
                  <a:headEnd/>
                  <a:tailEnd/>
                </a:ln>
                <a:solidFill>
                  <a:srgbClr val="786A78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"/>
                <a:cs typeface="Arial"/>
              </a:rPr>
              <a:t>ДА                  НЕТ</a:t>
            </a:r>
          </a:p>
        </p:txBody>
      </p:sp>
      <p:sp>
        <p:nvSpPr>
          <p:cNvPr id="116759" name="Rectangle 23"/>
          <p:cNvSpPr>
            <a:spLocks noChangeArrowheads="1"/>
          </p:cNvSpPr>
          <p:nvPr/>
        </p:nvSpPr>
        <p:spPr bwMode="auto">
          <a:xfrm>
            <a:off x="390525" y="4570413"/>
            <a:ext cx="1765300" cy="2085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b="1"/>
              <a:t>Пишу</a:t>
            </a:r>
            <a:r>
              <a:rPr lang="ru-RU" altLang="ru-RU" b="1">
                <a:solidFill>
                  <a:srgbClr val="008000"/>
                </a:solidFill>
              </a:rPr>
              <a:t> </a:t>
            </a:r>
            <a:r>
              <a:rPr lang="ru-RU" altLang="ru-RU" b="1">
                <a:solidFill>
                  <a:srgbClr val="FFFFFF"/>
                </a:solidFill>
              </a:rPr>
              <a:t>Ы</a:t>
            </a:r>
            <a:r>
              <a:rPr lang="ru-RU" altLang="ru-RU" b="1">
                <a:solidFill>
                  <a:srgbClr val="008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altLang="ru-RU" b="1" u="sng">
                <a:solidFill>
                  <a:schemeClr val="accent2"/>
                </a:solidFill>
              </a:rPr>
              <a:t>Запомнить:</a:t>
            </a:r>
          </a:p>
          <a:p>
            <a:pPr algn="ctr">
              <a:lnSpc>
                <a:spcPct val="80000"/>
              </a:lnSpc>
            </a:pPr>
            <a:endParaRPr lang="ru-RU" altLang="ru-RU" b="1" u="sng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altLang="ru-RU" b="1"/>
              <a:t>цыпленок, </a:t>
            </a:r>
          </a:p>
          <a:p>
            <a:pPr algn="ctr">
              <a:lnSpc>
                <a:spcPct val="80000"/>
              </a:lnSpc>
            </a:pPr>
            <a:r>
              <a:rPr lang="ru-RU" altLang="ru-RU" b="1"/>
              <a:t>цыган, </a:t>
            </a:r>
          </a:p>
          <a:p>
            <a:pPr algn="ctr">
              <a:lnSpc>
                <a:spcPct val="80000"/>
              </a:lnSpc>
            </a:pPr>
            <a:r>
              <a:rPr lang="ru-RU" altLang="ru-RU" b="1"/>
              <a:t>на цыпочках, </a:t>
            </a:r>
          </a:p>
          <a:p>
            <a:pPr algn="ctr">
              <a:lnSpc>
                <a:spcPct val="80000"/>
              </a:lnSpc>
            </a:pPr>
            <a:r>
              <a:rPr lang="ru-RU" altLang="ru-RU" b="1"/>
              <a:t>цыкнуть,</a:t>
            </a:r>
          </a:p>
          <a:p>
            <a:pPr algn="ctr">
              <a:lnSpc>
                <a:spcPct val="80000"/>
              </a:lnSpc>
            </a:pPr>
            <a:r>
              <a:rPr lang="ru-RU" altLang="ru-RU" b="1"/>
              <a:t>цыц</a:t>
            </a:r>
            <a:r>
              <a:rPr lang="ru-RU" altLang="ru-RU" b="1">
                <a:solidFill>
                  <a:srgbClr val="008000"/>
                </a:solidFill>
              </a:rPr>
              <a:t/>
            </a:r>
            <a:br>
              <a:rPr lang="ru-RU" altLang="ru-RU" b="1">
                <a:solidFill>
                  <a:srgbClr val="008000"/>
                </a:solidFill>
              </a:rPr>
            </a:br>
            <a:endParaRPr lang="ru-RU" altLang="ru-RU" b="1">
              <a:solidFill>
                <a:srgbClr val="008000"/>
              </a:solidFill>
            </a:endParaRPr>
          </a:p>
        </p:txBody>
      </p:sp>
      <p:sp>
        <p:nvSpPr>
          <p:cNvPr id="116764" name="Rectangle 28"/>
          <p:cNvSpPr>
            <a:spLocks noChangeArrowheads="1"/>
          </p:cNvSpPr>
          <p:nvPr/>
        </p:nvSpPr>
        <p:spPr bwMode="auto">
          <a:xfrm>
            <a:off x="2633663" y="4652963"/>
            <a:ext cx="1685925" cy="163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 b="1"/>
              <a:t>Пишу</a:t>
            </a:r>
            <a:r>
              <a:rPr lang="ru-RU" altLang="ru-RU" sz="2000" b="1">
                <a:solidFill>
                  <a:srgbClr val="008000"/>
                </a:solidFill>
              </a:rPr>
              <a:t> </a:t>
            </a:r>
            <a:r>
              <a:rPr lang="ru-RU" altLang="ru-RU" sz="2000" b="1">
                <a:solidFill>
                  <a:srgbClr val="FFFFFF"/>
                </a:solidFill>
              </a:rPr>
              <a:t>И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2000" b="1" u="sng">
                <a:solidFill>
                  <a:schemeClr val="accent2"/>
                </a:solidFill>
              </a:rPr>
              <a:t>Запомнить:</a:t>
            </a:r>
          </a:p>
          <a:p>
            <a:pPr algn="ctr"/>
            <a:endParaRPr lang="ru-RU" altLang="ru-RU" sz="2000" b="1">
              <a:solidFill>
                <a:schemeClr val="accent2"/>
              </a:solidFill>
            </a:endParaRPr>
          </a:p>
          <a:p>
            <a:pPr algn="ctr"/>
            <a:r>
              <a:rPr lang="ru-RU" altLang="ru-RU" sz="2000" b="1"/>
              <a:t>Циферблат,</a:t>
            </a:r>
          </a:p>
          <a:p>
            <a:pPr algn="ctr"/>
            <a:r>
              <a:rPr lang="ru-RU" altLang="ru-RU" sz="2000" b="1"/>
              <a:t>цифра</a:t>
            </a:r>
          </a:p>
        </p:txBody>
      </p:sp>
      <p:sp>
        <p:nvSpPr>
          <p:cNvPr id="116768" name="WordArt 32"/>
          <p:cNvSpPr>
            <a:spLocks noChangeArrowheads="1" noChangeShapeType="1" noTextEdit="1"/>
          </p:cNvSpPr>
          <p:nvPr/>
        </p:nvSpPr>
        <p:spPr bwMode="auto">
          <a:xfrm>
            <a:off x="4638675" y="2768600"/>
            <a:ext cx="4392613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2. Смотрю, есть ли в опорном слове </a:t>
            </a:r>
          </a:p>
          <a:p>
            <a:pPr algn="ctr"/>
            <a:r>
              <a:rPr lang="ru-RU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сочетание на - ция.</a:t>
            </a:r>
          </a:p>
          <a:p>
            <a:pPr algn="ctr"/>
            <a:endParaRPr lang="ru-RU" kern="10">
              <a:ln w="18415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algn="tl" rotWithShape="0">
                  <a:srgbClr val="000000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16769" name="WordArt 33"/>
          <p:cNvSpPr>
            <a:spLocks noChangeArrowheads="1" noChangeShapeType="1" noTextEdit="1"/>
          </p:cNvSpPr>
          <p:nvPr/>
        </p:nvSpPr>
        <p:spPr bwMode="auto">
          <a:xfrm>
            <a:off x="5292725" y="4437063"/>
            <a:ext cx="273526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12700">
                  <a:solidFill>
                    <a:srgbClr val="410041"/>
                  </a:solidFill>
                  <a:round/>
                  <a:headEnd/>
                  <a:tailEnd/>
                </a:ln>
                <a:solidFill>
                  <a:srgbClr val="786A78"/>
                </a:solidFill>
                <a:effectLst>
                  <a:outerShdw dist="20320" dir="1799969" algn="tl" rotWithShape="0">
                    <a:srgbClr val="000000">
                      <a:alpha val="39999"/>
                    </a:srgbClr>
                  </a:outerShdw>
                </a:effectLst>
                <a:latin typeface="Arial"/>
                <a:cs typeface="Arial"/>
              </a:rPr>
              <a:t>ДА                  НЕТ</a:t>
            </a:r>
          </a:p>
        </p:txBody>
      </p:sp>
      <p:sp>
        <p:nvSpPr>
          <p:cNvPr id="116770" name="Line 34"/>
          <p:cNvSpPr>
            <a:spLocks noChangeShapeType="1"/>
          </p:cNvSpPr>
          <p:nvPr/>
        </p:nvSpPr>
        <p:spPr bwMode="auto">
          <a:xfrm flipH="1">
            <a:off x="5580063" y="3789363"/>
            <a:ext cx="576262" cy="5048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>
            <a:off x="7164388" y="3789363"/>
            <a:ext cx="576262" cy="5048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6773" name="Text Box 37"/>
          <p:cNvSpPr txBox="1">
            <a:spLocks noChangeArrowheads="1"/>
          </p:cNvSpPr>
          <p:nvPr/>
        </p:nvSpPr>
        <p:spPr bwMode="auto">
          <a:xfrm>
            <a:off x="5005388" y="4868863"/>
            <a:ext cx="1371600" cy="169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Пишу</a:t>
            </a:r>
            <a:r>
              <a:rPr lang="ru-RU" altLang="ru-RU" sz="2400"/>
              <a:t> </a:t>
            </a:r>
            <a:r>
              <a:rPr lang="ru-RU" altLang="ru-RU" sz="2400" b="1">
                <a:solidFill>
                  <a:srgbClr val="FFFFFF"/>
                </a:solidFill>
              </a:rPr>
              <a:t>И</a:t>
            </a:r>
          </a:p>
          <a:p>
            <a:pPr algn="ctr">
              <a:buFont typeface="Wingdings" pitchFamily="2" charset="2"/>
              <a:buNone/>
            </a:pPr>
            <a:endParaRPr lang="ru-RU" altLang="ru-RU" sz="1600" b="1" u="sng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altLang="ru-RU" sz="1600" b="1" u="sng">
                <a:solidFill>
                  <a:srgbClr val="FF0000"/>
                </a:solidFill>
              </a:rPr>
              <a:t>Запомнить: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  <a:p>
            <a:pPr algn="ctr"/>
            <a:r>
              <a:rPr lang="ru-RU" altLang="ru-RU" sz="2400" b="1"/>
              <a:t>акация</a:t>
            </a:r>
          </a:p>
        </p:txBody>
      </p:sp>
      <p:sp>
        <p:nvSpPr>
          <p:cNvPr id="13340" name="Text Box 38"/>
          <p:cNvSpPr txBox="1">
            <a:spLocks noChangeArrowheads="1"/>
          </p:cNvSpPr>
          <p:nvPr/>
        </p:nvSpPr>
        <p:spPr bwMode="auto">
          <a:xfrm>
            <a:off x="7072313" y="4816475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/>
          </a:p>
        </p:txBody>
      </p:sp>
      <p:sp>
        <p:nvSpPr>
          <p:cNvPr id="116775" name="Text Box 39"/>
          <p:cNvSpPr txBox="1">
            <a:spLocks noChangeArrowheads="1"/>
          </p:cNvSpPr>
          <p:nvPr/>
        </p:nvSpPr>
        <p:spPr bwMode="auto">
          <a:xfrm>
            <a:off x="6835775" y="5229225"/>
            <a:ext cx="1408113" cy="1446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Пишу </a:t>
            </a:r>
            <a:r>
              <a:rPr lang="ru-RU" altLang="ru-RU" sz="2400" b="1">
                <a:solidFill>
                  <a:srgbClr val="FFFFFF"/>
                </a:solidFill>
              </a:rPr>
              <a:t>Ы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1600" b="1" u="sng">
                <a:solidFill>
                  <a:srgbClr val="FF0000"/>
                </a:solidFill>
              </a:rPr>
              <a:t>Запомнить: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  <a:p>
            <a:pPr algn="ctr"/>
            <a:r>
              <a:rPr lang="ru-RU" altLang="ru-RU" sz="2400" b="1"/>
              <a:t>улицы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6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6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6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11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11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11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1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116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1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1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77" grpId="0" animBg="1"/>
      <p:bldP spid="116776" grpId="0" animBg="1"/>
      <p:bldP spid="116765" grpId="0" animBg="1"/>
      <p:bldP spid="116763" grpId="0" animBg="1"/>
      <p:bldP spid="116740" grpId="0" animBg="1"/>
      <p:bldP spid="116742" grpId="0" animBg="1"/>
      <p:bldP spid="116744" grpId="0" animBg="1"/>
      <p:bldP spid="116746" grpId="0" animBg="1"/>
      <p:bldP spid="116747" grpId="0" animBg="1"/>
      <p:bldP spid="116748" grpId="0" animBg="1"/>
      <p:bldP spid="116749" grpId="0" animBg="1"/>
      <p:bldP spid="116750" grpId="0" animBg="1"/>
      <p:bldP spid="116751" grpId="0" animBg="1"/>
      <p:bldP spid="116752" grpId="0" animBg="1"/>
      <p:bldP spid="116753" grpId="0" animBg="1"/>
      <p:bldP spid="116755" grpId="0" animBg="1"/>
      <p:bldP spid="116756" grpId="0" animBg="1"/>
      <p:bldP spid="116757" grpId="0" animBg="1"/>
      <p:bldP spid="116758" grpId="0" animBg="1"/>
      <p:bldP spid="116759" grpId="0"/>
      <p:bldP spid="116764" grpId="0"/>
      <p:bldP spid="116768" grpId="0" animBg="1"/>
      <p:bldP spid="116769" grpId="0" animBg="1"/>
      <p:bldP spid="116770" grpId="0" animBg="1"/>
      <p:bldP spid="116771" grpId="0" animBg="1"/>
      <p:bldP spid="116773" grpId="0"/>
      <p:bldP spid="1167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WordArt 4"/>
          <p:cNvSpPr>
            <a:spLocks noChangeArrowheads="1" noChangeShapeType="1" noTextEdit="1"/>
          </p:cNvSpPr>
          <p:nvPr/>
        </p:nvSpPr>
        <p:spPr bwMode="auto">
          <a:xfrm>
            <a:off x="2843213" y="1560513"/>
            <a:ext cx="3816350" cy="5183187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 </a:t>
            </a:r>
          </a:p>
          <a:p>
            <a:pPr algn="ctr">
              <a:defRPr/>
            </a:pPr>
            <a:r>
              <a:rPr lang="ru-RU" sz="2800" b="1" kern="10" dirty="0">
                <a:latin typeface="Arial"/>
                <a:cs typeface="Arial"/>
              </a:rPr>
              <a:t>       </a:t>
            </a:r>
          </a:p>
        </p:txBody>
      </p:sp>
      <p:sp>
        <p:nvSpPr>
          <p:cNvPr id="123909" name="WordArt 5"/>
          <p:cNvSpPr>
            <a:spLocks noChangeArrowheads="1" noChangeShapeType="1" noTextEdit="1"/>
          </p:cNvSpPr>
          <p:nvPr/>
        </p:nvSpPr>
        <p:spPr bwMode="auto">
          <a:xfrm>
            <a:off x="684213" y="549275"/>
            <a:ext cx="8135937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Объясни, применяя алгоритм рассуждения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smtClean="0"/>
              <a:t>    </a:t>
            </a:r>
            <a:r>
              <a:rPr lang="ru-RU" altLang="ru-RU" sz="2000" b="1" i="1" smtClean="0"/>
              <a:t>Спишите, вставляя пропущенные буквы. Графически покажите, в какой части слова пропущена буква. Затем обменяйтесь тетрадками и прокомментируйте.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smtClean="0"/>
              <a:t>                       </a:t>
            </a:r>
            <a:br>
              <a:rPr lang="ru-RU" altLang="ru-RU" sz="2400" b="1" smtClean="0"/>
            </a:br>
            <a:r>
              <a:rPr lang="ru-RU" altLang="ru-RU" sz="2400" b="1" smtClean="0"/>
              <a:t>                            Н-р, цыган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smtClean="0"/>
              <a:t>        Ц…рк, медиц…на, порц…я, ц…ган, молодц.., рукавиц…, ц…фра, модниц…, ц…почки, красавиц…, огурц…, ц…нга, девиц…, операц…я, акац…я, нац…я, купц…, лисиц…н, хвост, делегац…я, жильц…, плантац…я, принц…, голубц…, пальц…, ц…клон, ц...рюльник, скитальц…,певц…, ц…пленок, панц…рь. </a:t>
            </a:r>
          </a:p>
        </p:txBody>
      </p:sp>
      <p:sp>
        <p:nvSpPr>
          <p:cNvPr id="118788" name="WordArt 4"/>
          <p:cNvSpPr>
            <a:spLocks noChangeArrowheads="1" noChangeShapeType="1" noTextEdit="1"/>
          </p:cNvSpPr>
          <p:nvPr/>
        </p:nvSpPr>
        <p:spPr bwMode="auto">
          <a:xfrm>
            <a:off x="1006475" y="676275"/>
            <a:ext cx="7273925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Игра «Проверь друга»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4572000" y="3429000"/>
            <a:ext cx="1428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8791" name="Arc 7"/>
          <p:cNvSpPr>
            <a:spLocks/>
          </p:cNvSpPr>
          <p:nvPr/>
        </p:nvSpPr>
        <p:spPr bwMode="auto">
          <a:xfrm flipH="1">
            <a:off x="4391025" y="2997200"/>
            <a:ext cx="792163" cy="363538"/>
          </a:xfrm>
          <a:custGeom>
            <a:avLst/>
            <a:gdLst>
              <a:gd name="T0" fmla="*/ 0 w 31821"/>
              <a:gd name="T1" fmla="*/ 2147483647 h 21600"/>
              <a:gd name="T2" fmla="*/ 2147483647 w 31821"/>
              <a:gd name="T3" fmla="*/ 2147483647 h 21600"/>
              <a:gd name="T4" fmla="*/ 2147483647 w 31821"/>
              <a:gd name="T5" fmla="*/ 2147483647 h 21600"/>
              <a:gd name="T6" fmla="*/ 0 60000 65536"/>
              <a:gd name="T7" fmla="*/ 0 60000 65536"/>
              <a:gd name="T8" fmla="*/ 0 60000 65536"/>
              <a:gd name="T9" fmla="*/ 0 w 31821"/>
              <a:gd name="T10" fmla="*/ 0 h 21600"/>
              <a:gd name="T11" fmla="*/ 31821 w 318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821" h="21600" fill="none" extrusionOk="0">
                <a:moveTo>
                  <a:pt x="-1" y="6980"/>
                </a:moveTo>
                <a:cubicBezTo>
                  <a:pt x="4090" y="2531"/>
                  <a:pt x="9857" y="-1"/>
                  <a:pt x="15901" y="0"/>
                </a:cubicBezTo>
                <a:cubicBezTo>
                  <a:pt x="21954" y="0"/>
                  <a:pt x="27729" y="2539"/>
                  <a:pt x="31820" y="7001"/>
                </a:cubicBezTo>
              </a:path>
              <a:path w="31821" h="21600" stroke="0" extrusionOk="0">
                <a:moveTo>
                  <a:pt x="-1" y="6980"/>
                </a:moveTo>
                <a:cubicBezTo>
                  <a:pt x="4090" y="2531"/>
                  <a:pt x="9857" y="-1"/>
                  <a:pt x="15901" y="0"/>
                </a:cubicBezTo>
                <a:cubicBezTo>
                  <a:pt x="21954" y="0"/>
                  <a:pt x="27729" y="2539"/>
                  <a:pt x="31820" y="7001"/>
                </a:cubicBezTo>
                <a:lnTo>
                  <a:pt x="15901" y="21600"/>
                </a:lnTo>
                <a:lnTo>
                  <a:pt x="-1" y="6980"/>
                </a:lnTo>
                <a:close/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  <p:bldP spid="118788" grpId="0" animBg="1"/>
      <p:bldP spid="118790" grpId="0" animBg="1"/>
      <p:bldP spid="1187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3" name="WordArt 5"/>
          <p:cNvSpPr>
            <a:spLocks noChangeArrowheads="1" noChangeShapeType="1" noTextEdit="1"/>
          </p:cNvSpPr>
          <p:nvPr/>
        </p:nvSpPr>
        <p:spPr bwMode="auto">
          <a:xfrm>
            <a:off x="1692275" y="692150"/>
            <a:ext cx="6119813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Задание на смекалку</a:t>
            </a:r>
          </a:p>
        </p:txBody>
      </p:sp>
      <p:sp>
        <p:nvSpPr>
          <p:cNvPr id="119814" name="WordArt 6"/>
          <p:cNvSpPr>
            <a:spLocks noChangeArrowheads="1" noChangeShapeType="1" noTextEdit="1"/>
          </p:cNvSpPr>
          <p:nvPr/>
        </p:nvSpPr>
        <p:spPr bwMode="auto">
          <a:xfrm>
            <a:off x="755650" y="1628775"/>
            <a:ext cx="4976813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Подумайте, слово ц...лина и ц..на </a:t>
            </a:r>
          </a:p>
          <a:p>
            <a:pPr algn="ctr"/>
            <a:r>
              <a:rPr lang="ru-RU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тоже на правило</a:t>
            </a:r>
          </a:p>
          <a:p>
            <a:pPr algn="ctr"/>
            <a:r>
              <a:rPr lang="ru-RU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"Буквы и-ы после ц" </a:t>
            </a:r>
          </a:p>
          <a:p>
            <a:pPr algn="ctr"/>
            <a:r>
              <a:rPr lang="ru-RU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на другое правило. </a:t>
            </a:r>
          </a:p>
          <a:p>
            <a:pPr algn="ctr"/>
            <a:r>
              <a:rPr lang="ru-RU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Докажите.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539750" y="4365625"/>
            <a:ext cx="3743325" cy="163512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5E7676"/>
              </a:gs>
            </a:gsLst>
            <a:path path="shape">
              <a:fillToRect l="50000" t="50000" r="50000" b="50000"/>
            </a:path>
          </a:gra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/>
              <a:t>Слова </a:t>
            </a:r>
            <a:r>
              <a:rPr lang="ru-RU" altLang="ru-RU" sz="2000" b="1">
                <a:solidFill>
                  <a:srgbClr val="FFFFFF"/>
                </a:solidFill>
              </a:rPr>
              <a:t>«целина»  </a:t>
            </a:r>
            <a:r>
              <a:rPr lang="ru-RU" altLang="ru-RU" sz="2000" b="1"/>
              <a:t>и </a:t>
            </a:r>
            <a:r>
              <a:rPr lang="ru-RU" altLang="ru-RU" sz="2000" b="1">
                <a:solidFill>
                  <a:srgbClr val="FFFFFF"/>
                </a:solidFill>
              </a:rPr>
              <a:t>«цена» </a:t>
            </a:r>
            <a:r>
              <a:rPr lang="ru-RU" altLang="ru-RU" sz="2000" b="1"/>
              <a:t>проверяются слова целый и цены.  Правило </a:t>
            </a:r>
            <a:r>
              <a:rPr lang="ru-RU" altLang="ru-RU" sz="2000" b="1">
                <a:solidFill>
                  <a:srgbClr val="FFFFFF"/>
                </a:solidFill>
              </a:rPr>
              <a:t>«Безударная гласная, проверяемая ударением»</a:t>
            </a:r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5076825" y="2495550"/>
            <a:ext cx="4057650" cy="13239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5E7676"/>
              </a:gs>
            </a:gsLst>
            <a:path path="rect">
              <a:fillToRect t="100000" r="100000"/>
            </a:path>
          </a:gra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ru-RU" altLang="ru-RU" sz="2000" b="1">
                <a:solidFill>
                  <a:srgbClr val="FFFFFF"/>
                </a:solidFill>
              </a:rPr>
              <a:t>Целина</a:t>
            </a:r>
            <a:r>
              <a:rPr lang="ru-RU" altLang="ru-RU" sz="2000" b="1"/>
              <a:t> - никогда не паханная,</a:t>
            </a:r>
          </a:p>
          <a:p>
            <a:pPr eaLnBrk="1" hangingPunct="1"/>
            <a:r>
              <a:rPr lang="ru-RU" altLang="ru-RU" sz="2000" b="1"/>
              <a:t>а также много лет </a:t>
            </a:r>
          </a:p>
          <a:p>
            <a:pPr eaLnBrk="1" hangingPunct="1"/>
            <a:r>
              <a:rPr lang="ru-RU" altLang="ru-RU" sz="2000" b="1"/>
              <a:t>не подвергавшаяся </a:t>
            </a:r>
          </a:p>
          <a:p>
            <a:pPr eaLnBrk="1" hangingPunct="1"/>
            <a:r>
              <a:rPr lang="ru-RU" altLang="ru-RU" sz="2000" b="1"/>
              <a:t>обработке земля. </a:t>
            </a:r>
          </a:p>
        </p:txBody>
      </p:sp>
      <p:pic>
        <p:nvPicPr>
          <p:cNvPr id="119819" name="Picture 11" descr="school05-0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57675" y="4000500"/>
            <a:ext cx="48863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 animBg="1"/>
      <p:bldP spid="119814" grpId="0" animBg="1"/>
      <p:bldP spid="119816" grpId="0" animBg="1"/>
      <p:bldP spid="119816" grpId="1" animBg="1"/>
      <p:bldP spid="119818" grpId="0" animBg="1"/>
      <p:bldP spid="11981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WordArt 4"/>
          <p:cNvSpPr>
            <a:spLocks noChangeArrowheads="1" noChangeShapeType="1" noTextEdit="1"/>
          </p:cNvSpPr>
          <p:nvPr/>
        </p:nvSpPr>
        <p:spPr bwMode="auto">
          <a:xfrm>
            <a:off x="1042988" y="549275"/>
            <a:ext cx="7129462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Творческий диктант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611188" y="6308725"/>
            <a:ext cx="3887787" cy="366713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Точная выдержка из текста</a:t>
            </a:r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611188" y="4437063"/>
            <a:ext cx="3887787" cy="6413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Прикрикнуть на кого-нибудь с угрозой</a:t>
            </a:r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611188" y="3573463"/>
            <a:ext cx="3887787" cy="6413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Систематическое собрание каких-либо предметов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611188" y="2636838"/>
            <a:ext cx="5616575" cy="6413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Плодовые деревья, к которым принадлежат лимоны, апельсины, мандарины</a:t>
            </a:r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611188" y="1557338"/>
            <a:ext cx="5832475" cy="91598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Бурное движение атмосферы, сопровождающееся обильными осадками, сильной облачностью</a:t>
            </a:r>
          </a:p>
        </p:txBody>
      </p: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611188" y="5373688"/>
            <a:ext cx="3887787" cy="6413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/>
              <a:t>Род перчаток с отделением только для большого пальца</a:t>
            </a:r>
          </a:p>
        </p:txBody>
      </p:sp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6877050" y="4508500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ЦЫКНУТЬ</a:t>
            </a:r>
          </a:p>
        </p:txBody>
      </p:sp>
      <p:sp>
        <p:nvSpPr>
          <p:cNvPr id="134158" name="Rectangle 14"/>
          <p:cNvSpPr>
            <a:spLocks noChangeArrowheads="1"/>
          </p:cNvSpPr>
          <p:nvPr/>
        </p:nvSpPr>
        <p:spPr bwMode="auto">
          <a:xfrm>
            <a:off x="6877050" y="3644900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КОЛЛЕКЦИЯ</a:t>
            </a:r>
          </a:p>
        </p:txBody>
      </p:sp>
      <p:sp>
        <p:nvSpPr>
          <p:cNvPr id="134159" name="Rectangle 15"/>
          <p:cNvSpPr>
            <a:spLocks noChangeArrowheads="1"/>
          </p:cNvSpPr>
          <p:nvPr/>
        </p:nvSpPr>
        <p:spPr bwMode="auto">
          <a:xfrm>
            <a:off x="6877050" y="2781300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ЦИТРУСОВЫЕ</a:t>
            </a:r>
          </a:p>
        </p:txBody>
      </p:sp>
      <p:sp>
        <p:nvSpPr>
          <p:cNvPr id="134160" name="Rectangle 16"/>
          <p:cNvSpPr>
            <a:spLocks noChangeArrowheads="1"/>
          </p:cNvSpPr>
          <p:nvPr/>
        </p:nvSpPr>
        <p:spPr bwMode="auto">
          <a:xfrm>
            <a:off x="6877050" y="1916113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ЦИКЛОН</a:t>
            </a:r>
          </a:p>
        </p:txBody>
      </p:sp>
      <p:sp>
        <p:nvSpPr>
          <p:cNvPr id="134161" name="Rectangle 17"/>
          <p:cNvSpPr>
            <a:spLocks noChangeArrowheads="1"/>
          </p:cNvSpPr>
          <p:nvPr/>
        </p:nvSpPr>
        <p:spPr bwMode="auto">
          <a:xfrm>
            <a:off x="6877050" y="5373688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РУКАВИЦЫ</a:t>
            </a:r>
          </a:p>
        </p:txBody>
      </p:sp>
      <p:sp>
        <p:nvSpPr>
          <p:cNvPr id="134162" name="Rectangle 18"/>
          <p:cNvSpPr>
            <a:spLocks noChangeArrowheads="1"/>
          </p:cNvSpPr>
          <p:nvPr/>
        </p:nvSpPr>
        <p:spPr bwMode="auto">
          <a:xfrm>
            <a:off x="6877050" y="6165850"/>
            <a:ext cx="1655763" cy="504825"/>
          </a:xfrm>
          <a:prstGeom prst="rect">
            <a:avLst/>
          </a:prstGeom>
          <a:solidFill>
            <a:srgbClr val="0070C0"/>
          </a:solidFill>
          <a:ln w="95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ЦИТАТА</a:t>
            </a:r>
          </a:p>
        </p:txBody>
      </p:sp>
      <p:pic>
        <p:nvPicPr>
          <p:cNvPr id="134163" name="Picture 19" descr="смайлики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32363" y="3644900"/>
            <a:ext cx="13398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34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5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4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5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34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5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4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5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34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 nodeType="clickPar">
                      <p:stCondLst>
                        <p:cond delay="0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5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4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E8E5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149"/>
                  </p:tgtEl>
                </p:cond>
              </p:nextCondLst>
            </p:seq>
          </p:childTnLst>
        </p:cTn>
      </p:par>
    </p:tnLst>
    <p:bldLst>
      <p:bldP spid="134148" grpId="0" animBg="1"/>
      <p:bldP spid="134149" grpId="0" animBg="1"/>
      <p:bldP spid="134151" grpId="0" animBg="1"/>
      <p:bldP spid="134152" grpId="0" animBg="1"/>
      <p:bldP spid="134153" grpId="0" animBg="1"/>
      <p:bldP spid="134154" grpId="0" animBg="1"/>
      <p:bldP spid="1341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61" name="Picture 9" descr="БУРАТИНО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80975" y="449263"/>
            <a:ext cx="51276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62" name="AutoShape 10"/>
          <p:cNvSpPr>
            <a:spLocks noChangeArrowheads="1"/>
          </p:cNvSpPr>
          <p:nvPr/>
        </p:nvSpPr>
        <p:spPr bwMode="auto">
          <a:xfrm>
            <a:off x="3203575" y="333375"/>
            <a:ext cx="4032250" cy="1943100"/>
          </a:xfrm>
          <a:prstGeom prst="cloudCallout">
            <a:avLst>
              <a:gd name="adj1" fmla="val -50264"/>
              <a:gd name="adj2" fmla="val 69444"/>
            </a:avLst>
          </a:prstGeom>
          <a:gradFill rotWithShape="1">
            <a:gsLst>
              <a:gs pos="0">
                <a:srgbClr val="FFFFFF"/>
              </a:gs>
              <a:gs pos="100000">
                <a:srgbClr val="B2E8E5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99CC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800" b="1" i="1">
                <a:latin typeface="Times New Roman" pitchFamily="18" charset="0"/>
                <a:cs typeface="Times New Roman" pitchFamily="18" charset="0"/>
              </a:rPr>
              <a:t>А теперь, ребята, проверьте свои знания!</a:t>
            </a:r>
          </a:p>
        </p:txBody>
      </p:sp>
      <p:pic>
        <p:nvPicPr>
          <p:cNvPr id="125964" name="Picture 12" descr="school09-0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463" y="3141663"/>
            <a:ext cx="38100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2" grpId="0" animBg="1"/>
      <p:bldP spid="12596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WordArt 4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7771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слове пишется буква Ы?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611188" y="20605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РЕПЕТИЦ…Я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11188" y="29241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Ц…КОРИЙ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611188" y="38608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МОТОЦ…КЛ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611188" y="479742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Ц…КНУТЬ</a:t>
            </a:r>
          </a:p>
        </p:txBody>
      </p:sp>
      <p:pic>
        <p:nvPicPr>
          <p:cNvPr id="126987" name="Picture 11" descr="БУРАТИНО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4300" y="1557338"/>
            <a:ext cx="2014538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9" name="Picture 13" descr="БУРАТИНО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0200" y="3860800"/>
            <a:ext cx="20716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90" name="AutoShape 14"/>
          <p:cNvSpPr>
            <a:spLocks noChangeArrowheads="1"/>
          </p:cNvSpPr>
          <p:nvPr/>
        </p:nvSpPr>
        <p:spPr bwMode="auto">
          <a:xfrm>
            <a:off x="6227763" y="1628775"/>
            <a:ext cx="2700337" cy="1295400"/>
          </a:xfrm>
          <a:prstGeom prst="cloudCallout">
            <a:avLst>
              <a:gd name="adj1" fmla="val -55759"/>
              <a:gd name="adj2" fmla="val 6470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Отлично! Ты справился! Так держать!</a:t>
            </a:r>
          </a:p>
        </p:txBody>
      </p:sp>
      <p:sp>
        <p:nvSpPr>
          <p:cNvPr id="126992" name="AutoShape 16"/>
          <p:cNvSpPr>
            <a:spLocks noChangeArrowheads="1"/>
          </p:cNvSpPr>
          <p:nvPr/>
        </p:nvSpPr>
        <p:spPr bwMode="auto">
          <a:xfrm>
            <a:off x="6300788" y="3716338"/>
            <a:ext cx="2700337" cy="1295400"/>
          </a:xfrm>
          <a:prstGeom prst="cloudCallout">
            <a:avLst>
              <a:gd name="adj1" fmla="val -55759"/>
              <a:gd name="adj2" fmla="val 6470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Увы! Ты ошибся! Подумай ещё!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69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98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69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98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69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98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69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984"/>
                  </p:tgtEl>
                </p:cond>
              </p:nextCondLst>
            </p:seq>
          </p:childTnLst>
        </p:cTn>
      </p:par>
    </p:tnLst>
    <p:bldLst>
      <p:bldP spid="126980" grpId="0" animBg="1"/>
      <p:bldP spid="126981" grpId="0" animBg="1"/>
      <p:bldP spid="126982" grpId="0" animBg="1"/>
      <p:bldP spid="126983" grpId="0" animBg="1"/>
      <p:bldP spid="126984" grpId="0" animBg="1"/>
      <p:bldP spid="126990" grpId="0" animBg="1"/>
      <p:bldP spid="126992" grpId="0" animBg="1"/>
      <p:bldP spid="126992" grpId="1" animBg="1"/>
      <p:bldP spid="126992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6" name="WordArt 6"/>
          <p:cNvSpPr>
            <a:spLocks noChangeArrowheads="1" noChangeShapeType="1" noTextEdit="1"/>
          </p:cNvSpPr>
          <p:nvPr/>
        </p:nvSpPr>
        <p:spPr bwMode="auto">
          <a:xfrm>
            <a:off x="684213" y="620713"/>
            <a:ext cx="78486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слове пишется буква И?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611188" y="20605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ДЕКОРАЦ…Я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611188" y="29972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Ц…ГАН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611188" y="38608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СЕСТРИЦ…Н</a:t>
            </a:r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611188" y="47244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Ц…КНУТЬ</a:t>
            </a:r>
          </a:p>
        </p:txBody>
      </p:sp>
      <p:pic>
        <p:nvPicPr>
          <p:cNvPr id="128012" name="Picture 12" descr="ПОВАР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1484313"/>
            <a:ext cx="14319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14" name="Picture 14" descr="ПОВАР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3933825"/>
            <a:ext cx="14319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15" name="AutoShape 15"/>
          <p:cNvSpPr>
            <a:spLocks noChangeArrowheads="1"/>
          </p:cNvSpPr>
          <p:nvPr/>
        </p:nvSpPr>
        <p:spPr bwMode="auto">
          <a:xfrm>
            <a:off x="6227763" y="1628775"/>
            <a:ext cx="2700337" cy="1295400"/>
          </a:xfrm>
          <a:prstGeom prst="cloudCallout">
            <a:avLst>
              <a:gd name="adj1" fmla="val -55759"/>
              <a:gd name="adj2" fmla="val 6470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Отлично! Ты справился! Так держать!</a:t>
            </a:r>
          </a:p>
        </p:txBody>
      </p:sp>
      <p:sp>
        <p:nvSpPr>
          <p:cNvPr id="128017" name="AutoShape 17"/>
          <p:cNvSpPr>
            <a:spLocks noChangeArrowheads="1"/>
          </p:cNvSpPr>
          <p:nvPr/>
        </p:nvSpPr>
        <p:spPr bwMode="auto">
          <a:xfrm>
            <a:off x="6156325" y="3789363"/>
            <a:ext cx="2700338" cy="1295400"/>
          </a:xfrm>
          <a:prstGeom prst="cloudCallout">
            <a:avLst>
              <a:gd name="adj1" fmla="val -50412"/>
              <a:gd name="adj2" fmla="val 59069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Увы! Ты ошибся! Подумай ещё!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80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00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80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00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280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00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80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010"/>
                  </p:tgtEl>
                </p:cond>
              </p:nextCondLst>
            </p:seq>
          </p:childTnLst>
        </p:cTn>
      </p:par>
    </p:tnLst>
    <p:bldLst>
      <p:bldP spid="128006" grpId="0" animBg="1"/>
      <p:bldP spid="128007" grpId="0" animBg="1"/>
      <p:bldP spid="128008" grpId="0" animBg="1"/>
      <p:bldP spid="128009" grpId="0" animBg="1"/>
      <p:bldP spid="128009" grpId="1" animBg="1"/>
      <p:bldP spid="128010" grpId="0" animBg="1"/>
      <p:bldP spid="128015" grpId="0" animBg="1"/>
      <p:bldP spid="128017" grpId="0" animBg="1"/>
      <p:bldP spid="128017" grpId="1" animBg="1"/>
      <p:bldP spid="128017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WordArt 4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80645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слове пишется буква И?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611188" y="20605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(две) РОВЕСНИЦ…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611188" y="29241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ЛЕКЦ…Я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611188" y="38608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Ц…Ц</a:t>
            </a: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611188" y="479742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ГОЛУБЦ…</a:t>
            </a:r>
          </a:p>
        </p:txBody>
      </p:sp>
      <p:pic>
        <p:nvPicPr>
          <p:cNvPr id="129035" name="Picture 11" descr="ЛИСА И КОЛО БО В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1638" y="1557338"/>
            <a:ext cx="1968500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6" name="Picture 12" descr="ЛИСА И КОЛО БО В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1638" y="4221163"/>
            <a:ext cx="1968500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37" name="AutoShape 13"/>
          <p:cNvSpPr>
            <a:spLocks noChangeArrowheads="1"/>
          </p:cNvSpPr>
          <p:nvPr/>
        </p:nvSpPr>
        <p:spPr bwMode="auto">
          <a:xfrm>
            <a:off x="6227763" y="1628775"/>
            <a:ext cx="2700337" cy="1295400"/>
          </a:xfrm>
          <a:prstGeom prst="cloudCallout">
            <a:avLst>
              <a:gd name="adj1" fmla="val -55759"/>
              <a:gd name="adj2" fmla="val 6470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Отлично! Ты справился! Так держать!</a:t>
            </a:r>
          </a:p>
        </p:txBody>
      </p:sp>
      <p:sp>
        <p:nvSpPr>
          <p:cNvPr id="129038" name="AutoShape 14"/>
          <p:cNvSpPr>
            <a:spLocks noChangeArrowheads="1"/>
          </p:cNvSpPr>
          <p:nvPr/>
        </p:nvSpPr>
        <p:spPr bwMode="auto">
          <a:xfrm>
            <a:off x="6156325" y="3789363"/>
            <a:ext cx="2700338" cy="1295400"/>
          </a:xfrm>
          <a:prstGeom prst="cloudCallout">
            <a:avLst>
              <a:gd name="adj1" fmla="val -50412"/>
              <a:gd name="adj2" fmla="val 59069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Увы! Ты ошибся! Подумай ещё!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9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02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29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03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29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031"/>
                  </p:tgtEl>
                </p:cond>
              </p:nextCondLst>
            </p:seq>
          </p:childTnLst>
        </p:cTn>
      </p:par>
    </p:tnLst>
    <p:bldLst>
      <p:bldP spid="129028" grpId="0" animBg="1"/>
      <p:bldP spid="129029" grpId="0" animBg="1"/>
      <p:bldP spid="129030" grpId="0" animBg="1"/>
      <p:bldP spid="129031" grpId="0" animBg="1"/>
      <p:bldP spid="129032" grpId="0" animBg="1"/>
      <p:bldP spid="129037" grpId="0" animBg="1"/>
      <p:bldP spid="129038" grpId="0" animBg="1"/>
      <p:bldP spid="12903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914400" y="639763"/>
            <a:ext cx="7772400" cy="6246812"/>
          </a:xfrm>
        </p:spPr>
        <p:txBody>
          <a:bodyPr/>
          <a:lstStyle/>
          <a:p>
            <a:r>
              <a:rPr lang="ru-RU" altLang="ru-RU" smtClean="0"/>
              <a:t>        </a:t>
            </a:r>
            <a:r>
              <a:rPr lang="ru-RU" altLang="ru-RU" sz="4800" b="1" i="1" smtClean="0">
                <a:solidFill>
                  <a:schemeClr val="tx1"/>
                </a:solidFill>
              </a:rPr>
              <a:t>Не стыдно не знать,</a:t>
            </a:r>
            <a:br>
              <a:rPr lang="ru-RU" altLang="ru-RU" sz="4800" b="1" i="1" smtClean="0">
                <a:solidFill>
                  <a:schemeClr val="tx1"/>
                </a:solidFill>
              </a:rPr>
            </a:br>
            <a:r>
              <a:rPr lang="ru-RU" altLang="ru-RU" sz="4800" b="1" i="1" smtClean="0">
                <a:solidFill>
                  <a:schemeClr val="tx1"/>
                </a:solidFill>
              </a:rPr>
              <a:t>       Стыдно не учиться.</a:t>
            </a:r>
            <a:br>
              <a:rPr lang="ru-RU" altLang="ru-RU" sz="4800" b="1" i="1" smtClean="0">
                <a:solidFill>
                  <a:schemeClr val="tx1"/>
                </a:solidFill>
              </a:rPr>
            </a:br>
            <a:endParaRPr lang="ru-RU" altLang="ru-RU" sz="4800" b="1" i="1" smtClean="0">
              <a:solidFill>
                <a:schemeClr val="tx1"/>
              </a:solidFill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4827588" y="5013325"/>
            <a:ext cx="4176712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Шарль Луи Монтескье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WordArt 4"/>
          <p:cNvSpPr>
            <a:spLocks noChangeArrowheads="1" noChangeShapeType="1" noTextEdit="1"/>
          </p:cNvSpPr>
          <p:nvPr/>
        </p:nvSpPr>
        <p:spPr bwMode="auto">
          <a:xfrm>
            <a:off x="468313" y="620713"/>
            <a:ext cx="813593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слове пишется буква И?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611188" y="20605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НА Ц…ПОЧКАХ</a:t>
            </a:r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611188" y="2924175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ПЫШНЫЕ РЕСНИЦ…</a:t>
            </a:r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611188" y="38608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Ц…РКУЛЬ</a:t>
            </a:r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611188" y="4724400"/>
            <a:ext cx="30972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Ц…ПЛЕНОК</a:t>
            </a:r>
          </a:p>
        </p:txBody>
      </p:sp>
      <p:pic>
        <p:nvPicPr>
          <p:cNvPr id="130057" name="Picture 9" descr="ИВАН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6100" y="1989138"/>
            <a:ext cx="15017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8" name="Picture 10" descr="ИВАН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27538" y="4724400"/>
            <a:ext cx="15017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9" name="AutoShape 11"/>
          <p:cNvSpPr>
            <a:spLocks noChangeArrowheads="1"/>
          </p:cNvSpPr>
          <p:nvPr/>
        </p:nvSpPr>
        <p:spPr bwMode="auto">
          <a:xfrm>
            <a:off x="6156325" y="1628775"/>
            <a:ext cx="2700338" cy="1295400"/>
          </a:xfrm>
          <a:prstGeom prst="cloudCallout">
            <a:avLst>
              <a:gd name="adj1" fmla="val -45120"/>
              <a:gd name="adj2" fmla="val 6470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Отлично! Ты справился! Так держать!</a:t>
            </a:r>
          </a:p>
        </p:txBody>
      </p:sp>
      <p:sp>
        <p:nvSpPr>
          <p:cNvPr id="130060" name="AutoShape 12"/>
          <p:cNvSpPr>
            <a:spLocks noChangeArrowheads="1"/>
          </p:cNvSpPr>
          <p:nvPr/>
        </p:nvSpPr>
        <p:spPr bwMode="auto">
          <a:xfrm>
            <a:off x="6156325" y="3860800"/>
            <a:ext cx="2700338" cy="1295400"/>
          </a:xfrm>
          <a:prstGeom prst="cloudCallout">
            <a:avLst>
              <a:gd name="adj1" fmla="val -50412"/>
              <a:gd name="adj2" fmla="val 59069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Увы! Ты ошибся! Подумай ещё!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0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30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0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055"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 animBg="1"/>
      <p:bldP spid="130055" grpId="0" animBg="1"/>
      <p:bldP spid="130056" grpId="0" animBg="1"/>
      <p:bldP spid="130059" grpId="0" animBg="1"/>
      <p:bldP spid="130060" grpId="0" animBg="1"/>
      <p:bldP spid="13006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4" name="WordArt 8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82804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ряду все слова написаны верно?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611188" y="1989138"/>
            <a:ext cx="4321175" cy="576262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РЕПЕТИЦИЯ, ДЕВИЦЫ, ЦИГАН</a:t>
            </a:r>
          </a:p>
        </p:txBody>
      </p:sp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611188" y="3068638"/>
            <a:ext cx="4321175" cy="576262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ЦЫРК, УЛИЦЫ, ЦЫПОЧКИ</a:t>
            </a:r>
          </a:p>
        </p:txBody>
      </p:sp>
      <p:sp>
        <p:nvSpPr>
          <p:cNvPr id="121869" name="Rectangle 13"/>
          <p:cNvSpPr>
            <a:spLocks noChangeArrowheads="1"/>
          </p:cNvSpPr>
          <p:nvPr/>
        </p:nvSpPr>
        <p:spPr bwMode="auto">
          <a:xfrm>
            <a:off x="611188" y="4149725"/>
            <a:ext cx="4321175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ЦЫПЛЕНОК , АКАЦЫЯ, ЦЫЦ</a:t>
            </a:r>
          </a:p>
        </p:txBody>
      </p:sp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611188" y="5157788"/>
            <a:ext cx="4321175" cy="576262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ЦИТРУС, ЦЫЦ,  СИНИЦЫ</a:t>
            </a:r>
          </a:p>
        </p:txBody>
      </p:sp>
      <p:pic>
        <p:nvPicPr>
          <p:cNvPr id="121872" name="Picture 16" descr="мышонок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9700" y="4724400"/>
            <a:ext cx="165735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873" name="Picture 17" descr="мышонок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263" y="1628775"/>
            <a:ext cx="1800225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74" name="AutoShape 18"/>
          <p:cNvSpPr>
            <a:spLocks noChangeArrowheads="1"/>
          </p:cNvSpPr>
          <p:nvPr/>
        </p:nvSpPr>
        <p:spPr bwMode="auto">
          <a:xfrm>
            <a:off x="6732588" y="1844675"/>
            <a:ext cx="2266950" cy="863600"/>
          </a:xfrm>
          <a:prstGeom prst="wedgeEllipseCallout">
            <a:avLst>
              <a:gd name="adj1" fmla="val -67208"/>
              <a:gd name="adj2" fmla="val 65991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solidFill>
                  <a:srgbClr val="FFFFFF"/>
                </a:solidFill>
              </a:rPr>
              <a:t>МОЛОДЕЦ!</a:t>
            </a:r>
          </a:p>
        </p:txBody>
      </p:sp>
      <p:sp>
        <p:nvSpPr>
          <p:cNvPr id="121875" name="AutoShape 19"/>
          <p:cNvSpPr>
            <a:spLocks noChangeArrowheads="1"/>
          </p:cNvSpPr>
          <p:nvPr/>
        </p:nvSpPr>
        <p:spPr bwMode="auto">
          <a:xfrm>
            <a:off x="6877050" y="5229225"/>
            <a:ext cx="2122488" cy="1008063"/>
          </a:xfrm>
          <a:prstGeom prst="wedgeEllipseCallout">
            <a:avLst>
              <a:gd name="adj1" fmla="val -69116"/>
              <a:gd name="adj2" fmla="val -41968"/>
            </a:avLst>
          </a:prstGeom>
          <a:solidFill>
            <a:srgbClr val="0066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solidFill>
                  <a:srgbClr val="FFFFFF"/>
                </a:solidFill>
              </a:rPr>
              <a:t>ПОДУМАЙ ЕЩЁ!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1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86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1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86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1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86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1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870"/>
                  </p:tgtEl>
                </p:cond>
              </p:nextCondLst>
            </p:seq>
          </p:childTnLst>
        </p:cTn>
      </p:par>
    </p:tnLst>
    <p:bldLst>
      <p:bldP spid="121864" grpId="0" animBg="1"/>
      <p:bldP spid="121866" grpId="0" animBg="1"/>
      <p:bldP spid="121868" grpId="0" animBg="1"/>
      <p:bldP spid="121869" grpId="0" animBg="1"/>
      <p:bldP spid="121870" grpId="0" animBg="1"/>
      <p:bldP spid="121874" grpId="0" animBg="1"/>
      <p:bldP spid="121875" grpId="0" animBg="1"/>
      <p:bldP spid="121875" grpId="1" animBg="1"/>
      <p:bldP spid="121875" grpId="2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WordArt 4"/>
          <p:cNvSpPr>
            <a:spLocks noChangeArrowheads="1" noChangeShapeType="1" noTextEdit="1"/>
          </p:cNvSpPr>
          <p:nvPr/>
        </p:nvSpPr>
        <p:spPr bwMode="auto">
          <a:xfrm>
            <a:off x="395288" y="620713"/>
            <a:ext cx="82804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В каком ряду все слова написаны верно?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611188" y="1916113"/>
            <a:ext cx="4321175" cy="576262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ЦИФРА, ОГУРЦЫ, АВИАЦИЯ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611188" y="2924175"/>
            <a:ext cx="4321175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ЦЫРК, ЦЫПЛЕНОК, ДВЕРЦЫ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611188" y="3933825"/>
            <a:ext cx="4321175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ЦИФЕРБЛАТ, РЕВОЛЮЦЫЯ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611188" y="5013325"/>
            <a:ext cx="4392612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b="1"/>
              <a:t>ЦИРКУЛЬ, ЛЕКЦЫЯ, БУФЕТЧИЦЫ</a:t>
            </a:r>
          </a:p>
        </p:txBody>
      </p:sp>
      <p:pic>
        <p:nvPicPr>
          <p:cNvPr id="131083" name="Picture 11" descr="58_milash1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263" y="1700213"/>
            <a:ext cx="1238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4" name="Picture 12" descr="58_milash1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35600" y="4652963"/>
            <a:ext cx="1238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085" name="AutoShape 13"/>
          <p:cNvSpPr>
            <a:spLocks noChangeArrowheads="1"/>
          </p:cNvSpPr>
          <p:nvPr/>
        </p:nvSpPr>
        <p:spPr bwMode="auto">
          <a:xfrm>
            <a:off x="6659563" y="1844675"/>
            <a:ext cx="2162175" cy="863600"/>
          </a:xfrm>
          <a:prstGeom prst="cloudCallout">
            <a:avLst>
              <a:gd name="adj1" fmla="val -58306"/>
              <a:gd name="adj2" fmla="val 72060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Отлично!</a:t>
            </a:r>
          </a:p>
        </p:txBody>
      </p:sp>
      <p:sp>
        <p:nvSpPr>
          <p:cNvPr id="131087" name="AutoShape 15"/>
          <p:cNvSpPr>
            <a:spLocks noChangeArrowheads="1"/>
          </p:cNvSpPr>
          <p:nvPr/>
        </p:nvSpPr>
        <p:spPr bwMode="auto">
          <a:xfrm>
            <a:off x="6948488" y="4797425"/>
            <a:ext cx="1873250" cy="863600"/>
          </a:xfrm>
          <a:prstGeom prst="cloudCallout">
            <a:avLst>
              <a:gd name="adj1" fmla="val -58727"/>
              <a:gd name="adj2" fmla="val 30514"/>
            </a:avLst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FFFFFF"/>
                </a:solidFill>
              </a:rPr>
              <a:t>Увы!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1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31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31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7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1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080"/>
                  </p:tgtEl>
                </p:cond>
              </p:nextCondLst>
            </p:seq>
          </p:childTnLst>
        </p:cTn>
      </p:par>
    </p:tnLst>
    <p:bldLst>
      <p:bldP spid="131076" grpId="0" animBg="1"/>
      <p:bldP spid="131077" grpId="0" animBg="1"/>
      <p:bldP spid="131078" grpId="0" animBg="1"/>
      <p:bldP spid="131079" grpId="0" animBg="1"/>
      <p:bldP spid="131080" grpId="0" animBg="1"/>
      <p:bldP spid="131085" grpId="0" animBg="1"/>
      <p:bldP spid="131087" grpId="0" animBg="1"/>
      <p:bldP spid="131087" grpId="1" animBg="1"/>
      <p:bldP spid="131087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WordArt 7"/>
          <p:cNvSpPr>
            <a:spLocks noChangeArrowheads="1" noChangeShapeType="1" noTextEdit="1"/>
          </p:cNvSpPr>
          <p:nvPr/>
        </p:nvSpPr>
        <p:spPr bwMode="auto">
          <a:xfrm>
            <a:off x="1476375" y="692150"/>
            <a:ext cx="6480175" cy="688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Подведем итоги</a:t>
            </a:r>
          </a:p>
        </p:txBody>
      </p:sp>
      <p:pic>
        <p:nvPicPr>
          <p:cNvPr id="122893" name="Picture 13" descr="school05-1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276475"/>
            <a:ext cx="4014788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4032250" y="2565400"/>
            <a:ext cx="4895850" cy="3784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400" b="1"/>
              <a:t> С какой орфограммой мы познакомились сегодня на уроке?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400" b="1"/>
              <a:t> Каков опознавательный признак изученной орфограммы?</a:t>
            </a:r>
          </a:p>
          <a:p>
            <a:pPr>
              <a:spcBef>
                <a:spcPct val="50000"/>
              </a:spcBef>
            </a:pPr>
            <a:r>
              <a:rPr lang="ru-RU" altLang="ru-RU" sz="2400" b="1"/>
              <a:t>-  Что нужно знать, чтобы правильно написать буквы </a:t>
            </a:r>
            <a:r>
              <a:rPr lang="ru-RU" altLang="ru-RU" sz="2400" b="1" i="1"/>
              <a:t>и </a:t>
            </a:r>
            <a:r>
              <a:rPr lang="ru-RU" altLang="ru-RU" sz="2400" b="1"/>
              <a:t>или </a:t>
            </a:r>
            <a:r>
              <a:rPr lang="ru-RU" altLang="ru-RU" sz="2400" b="1" i="1"/>
              <a:t>ы</a:t>
            </a:r>
            <a:r>
              <a:rPr lang="ru-RU" altLang="ru-RU" sz="2400" b="1"/>
              <a:t> после </a:t>
            </a:r>
            <a:r>
              <a:rPr lang="ru-RU" altLang="ru-RU" sz="2400" b="1" i="1"/>
              <a:t>ц</a:t>
            </a:r>
            <a:r>
              <a:rPr lang="ru-RU" altLang="ru-RU" sz="2400" b="1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7" grpId="0" animBg="1"/>
      <p:bldP spid="1228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63912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        </a:t>
            </a:r>
            <a:r>
              <a:rPr 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Домашнее задание</a:t>
            </a:r>
            <a:r>
              <a:rPr lang="ru-RU" sz="48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48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§10, упр. 85.</a:t>
            </a:r>
            <a:br>
              <a:rPr lang="ru-RU" dirty="0" smtClean="0"/>
            </a:br>
            <a:r>
              <a:rPr lang="ru-RU" dirty="0" smtClean="0"/>
              <a:t>2. Написать лингвистическую сказку о буквах </a:t>
            </a:r>
            <a:r>
              <a:rPr lang="ru-RU" b="1" dirty="0" smtClean="0"/>
              <a:t>ы</a:t>
            </a:r>
            <a:r>
              <a:rPr lang="ru-RU" dirty="0" smtClean="0"/>
              <a:t> и </a:t>
            </a:r>
            <a:r>
              <a:rPr lang="ru-RU" b="1" dirty="0" err="1" smtClean="0"/>
              <a:t>и</a:t>
            </a:r>
            <a:r>
              <a:rPr lang="ru-RU" dirty="0" smtClean="0"/>
              <a:t> после </a:t>
            </a:r>
            <a:r>
              <a:rPr lang="ru-RU" b="1" dirty="0" smtClean="0"/>
              <a:t>ц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3. Подготовить орфографический диктант по изученной орфограмме.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434388" cy="5383212"/>
          </a:xfrm>
        </p:spPr>
        <p:txBody>
          <a:bodyPr/>
          <a:lstStyle/>
          <a:p>
            <a:pPr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ru-RU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ВНИМАНИЕ!</a:t>
            </a:r>
            <a:endParaRPr lang="ru-RU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7772400" cy="1008063"/>
          </a:xfrm>
        </p:spPr>
        <p:txBody>
          <a:bodyPr/>
          <a:lstStyle/>
          <a:p>
            <a:r>
              <a:rPr lang="ru-RU" smtClean="0"/>
              <a:t>Орфографическая пятиминутка</a:t>
            </a:r>
            <a:endParaRPr lang="ru-RU" sz="4400" smtClean="0"/>
          </a:p>
        </p:txBody>
      </p:sp>
      <p:pic>
        <p:nvPicPr>
          <p:cNvPr id="5123" name="Рисунок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-668368">
            <a:off x="-323850" y="3789363"/>
            <a:ext cx="2613025" cy="326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84857" y="1700808"/>
            <a:ext cx="6768752" cy="4167466"/>
          </a:xfrm>
          <a:prstGeom prst="rect">
            <a:avLst/>
          </a:prstGeom>
        </p:spPr>
        <p:txBody>
          <a:bodyPr numCol="2" spcCol="180000"/>
          <a:lstStyle/>
          <a:p>
            <a:pPr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ОЦЕНИТЬ</a:t>
            </a:r>
          </a:p>
          <a:p>
            <a:pPr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</a:p>
          <a:p>
            <a:pPr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ЗАЦЕПИТЬСЯ</a:t>
            </a:r>
          </a:p>
          <a:p>
            <a:pPr>
              <a:defRPr/>
            </a:pPr>
            <a:endParaRPr lang="ru-RU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ЦЕЛЕВОЙ</a:t>
            </a:r>
          </a:p>
          <a:p>
            <a:pPr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/>
            </a:r>
            <a:b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</a:b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ЦЕПОЧКА</a:t>
            </a:r>
          </a:p>
          <a:p>
            <a:pPr algn="r"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АКАЦИЯ</a:t>
            </a:r>
          </a:p>
          <a:p>
            <a:pPr algn="r">
              <a:defRPr/>
            </a:pPr>
            <a:endParaRPr lang="ru-RU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r"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УЛИЦЫ</a:t>
            </a:r>
          </a:p>
          <a:p>
            <a:pPr algn="r">
              <a:defRPr/>
            </a:pPr>
            <a:endParaRPr lang="ru-RU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r"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ЦИРК</a:t>
            </a:r>
          </a:p>
          <a:p>
            <a:pPr algn="r"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</a:p>
          <a:p>
            <a:pPr algn="r">
              <a:defRPr/>
            </a:pPr>
            <a:r>
              <a:rPr lang="ru-RU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ЦИФРА</a:t>
            </a:r>
            <a:endParaRPr lang="ru-RU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WordArt 4"/>
          <p:cNvSpPr>
            <a:spLocks noChangeArrowheads="1" noChangeShapeType="1" noTextEdit="1"/>
          </p:cNvSpPr>
          <p:nvPr/>
        </p:nvSpPr>
        <p:spPr bwMode="auto">
          <a:xfrm>
            <a:off x="1187450" y="620713"/>
            <a:ext cx="748823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Проблемная ситуация</a:t>
            </a:r>
          </a:p>
        </p:txBody>
      </p:sp>
      <p:pic>
        <p:nvPicPr>
          <p:cNvPr id="100357" name="Picture 5" descr="учительница и 1 сентября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2349500"/>
            <a:ext cx="3325812" cy="42576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195513" y="4437063"/>
            <a:ext cx="1511300" cy="18002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0361" name="WordArt 9"/>
          <p:cNvSpPr>
            <a:spLocks noChangeArrowheads="1" noChangeShapeType="1" noTextEdit="1"/>
          </p:cNvSpPr>
          <p:nvPr/>
        </p:nvSpPr>
        <p:spPr bwMode="auto">
          <a:xfrm>
            <a:off x="4932363" y="2708275"/>
            <a:ext cx="2352675" cy="2333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 ...РК</a:t>
            </a:r>
          </a:p>
          <a:p>
            <a:pPr algn="ctr"/>
            <a:r>
              <a:rPr lang="ru-RU" sz="32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УЛИЦ...</a:t>
            </a:r>
          </a:p>
          <a:p>
            <a:pPr algn="ctr"/>
            <a:r>
              <a:rPr lang="ru-RU" sz="32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Ц...ПЛЕНОК</a:t>
            </a:r>
          </a:p>
          <a:p>
            <a:pPr algn="ctr"/>
            <a:r>
              <a:rPr lang="ru-RU" sz="32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АКАЦ...Я</a:t>
            </a:r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3419475" y="1484313"/>
            <a:ext cx="5724525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Произнесите слова вслух и определите, какой звук вы  слышите после твердого ц?</a:t>
            </a:r>
          </a:p>
        </p:txBody>
      </p:sp>
      <p:sp>
        <p:nvSpPr>
          <p:cNvPr id="100364" name="WordArt 12"/>
          <p:cNvSpPr>
            <a:spLocks noChangeArrowheads="1" noChangeShapeType="1" noTextEdit="1"/>
          </p:cNvSpPr>
          <p:nvPr/>
        </p:nvSpPr>
        <p:spPr bwMode="auto">
          <a:xfrm>
            <a:off x="4500563" y="5084763"/>
            <a:ext cx="33115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сочетание    ЦЫ</a:t>
            </a:r>
          </a:p>
        </p:txBody>
      </p:sp>
      <p:sp>
        <p:nvSpPr>
          <p:cNvPr id="100365" name="Line 13"/>
          <p:cNvSpPr>
            <a:spLocks noChangeShapeType="1"/>
          </p:cNvSpPr>
          <p:nvPr/>
        </p:nvSpPr>
        <p:spPr bwMode="auto">
          <a:xfrm>
            <a:off x="7092950" y="501332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>
            <a:off x="7092950" y="5734050"/>
            <a:ext cx="144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7092950" y="5013325"/>
            <a:ext cx="144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>
            <a:off x="7885113" y="501332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7740650" y="5013325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>
            <a:off x="7740650" y="5734050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00374" name="WordArt 22"/>
          <p:cNvSpPr>
            <a:spLocks noChangeArrowheads="1" noChangeShapeType="1" noTextEdit="1"/>
          </p:cNvSpPr>
          <p:nvPr/>
        </p:nvSpPr>
        <p:spPr bwMode="auto">
          <a:xfrm>
            <a:off x="6588125" y="3284538"/>
            <a:ext cx="361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Ы</a:t>
            </a:r>
          </a:p>
        </p:txBody>
      </p:sp>
      <p:sp>
        <p:nvSpPr>
          <p:cNvPr id="100375" name="WordArt 23"/>
          <p:cNvSpPr>
            <a:spLocks noChangeArrowheads="1" noChangeShapeType="1" noTextEdit="1"/>
          </p:cNvSpPr>
          <p:nvPr/>
        </p:nvSpPr>
        <p:spPr bwMode="auto">
          <a:xfrm>
            <a:off x="5219700" y="3933825"/>
            <a:ext cx="361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Ы</a:t>
            </a:r>
          </a:p>
        </p:txBody>
      </p:sp>
      <p:sp>
        <p:nvSpPr>
          <p:cNvPr id="100376" name="WordArt 24"/>
          <p:cNvSpPr>
            <a:spLocks noChangeArrowheads="1" noChangeShapeType="1" noTextEdit="1"/>
          </p:cNvSpPr>
          <p:nvPr/>
        </p:nvSpPr>
        <p:spPr bwMode="auto">
          <a:xfrm>
            <a:off x="5867400" y="2636838"/>
            <a:ext cx="361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</a:t>
            </a:r>
          </a:p>
        </p:txBody>
      </p:sp>
      <p:sp>
        <p:nvSpPr>
          <p:cNvPr id="100377" name="WordArt 25"/>
          <p:cNvSpPr>
            <a:spLocks noChangeArrowheads="1" noChangeShapeType="1" noTextEdit="1"/>
          </p:cNvSpPr>
          <p:nvPr/>
        </p:nvSpPr>
        <p:spPr bwMode="auto">
          <a:xfrm>
            <a:off x="6372225" y="4508500"/>
            <a:ext cx="361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</a:t>
            </a:r>
          </a:p>
        </p:txBody>
      </p:sp>
      <p:sp>
        <p:nvSpPr>
          <p:cNvPr id="100378" name="Text Box 26"/>
          <p:cNvSpPr txBox="1">
            <a:spLocks noChangeArrowheads="1"/>
          </p:cNvSpPr>
          <p:nvPr/>
        </p:nvSpPr>
        <p:spPr bwMode="auto">
          <a:xfrm>
            <a:off x="3924300" y="5876925"/>
            <a:ext cx="482441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/>
              <a:t>Посмотрите, как пишутся эти слова. Спишите.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nimBg="1"/>
      <p:bldP spid="100360" grpId="0" animBg="1"/>
      <p:bldP spid="100361" grpId="0" animBg="1"/>
      <p:bldP spid="100362" grpId="0"/>
      <p:bldP spid="100364" grpId="0" animBg="1"/>
      <p:bldP spid="100365" grpId="0" animBg="1"/>
      <p:bldP spid="100366" grpId="0" animBg="1"/>
      <p:bldP spid="100367" grpId="0" animBg="1"/>
      <p:bldP spid="100368" grpId="0" animBg="1"/>
      <p:bldP spid="100369" grpId="0" animBg="1"/>
      <p:bldP spid="100370" grpId="0" animBg="1"/>
      <p:bldP spid="100374" grpId="0" animBg="1"/>
      <p:bldP spid="100375" grpId="0" animBg="1"/>
      <p:bldP spid="100376" grpId="0" animBg="1"/>
      <p:bldP spid="100377" grpId="0" animBg="1"/>
      <p:bldP spid="1003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0" name="WordArt 6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777162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СФОРМУЛИРУЙТЕ ТЕМУ И ЦЕЛИ </a:t>
            </a:r>
          </a:p>
          <a:p>
            <a:pPr algn="ctr"/>
            <a:r>
              <a:rPr lang="ru-RU" sz="40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СЕГОДНЯШНЕГО УРОКА</a:t>
            </a:r>
          </a:p>
        </p:txBody>
      </p:sp>
      <p:pic>
        <p:nvPicPr>
          <p:cNvPr id="113672" name="Picture 8" descr="school02-2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2125" y="1916113"/>
            <a:ext cx="6481763" cy="4100512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627313" y="476250"/>
            <a:ext cx="381635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50000">
                      <a:schemeClr val="hlink"/>
                    </a:gs>
                    <a:gs pos="100000">
                      <a:srgbClr val="FF0000"/>
                    </a:gs>
                  </a:gsLst>
                  <a:lin ang="18900000" scaled="1"/>
                </a:gradFill>
                <a:latin typeface="Georgia"/>
              </a:rPr>
              <a:t>     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 rot="-1385350">
            <a:off x="395288" y="2420938"/>
            <a:ext cx="2303462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Georgia"/>
              </a:rPr>
              <a:t>Ы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 rot="1990049">
            <a:off x="6659563" y="2349500"/>
            <a:ext cx="1800225" cy="1058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Georgia"/>
              </a:rPr>
              <a:t>И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2447925" y="5588000"/>
            <a:ext cx="41751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lt"/>
                <a:cs typeface="+mn-lt"/>
              </a:rPr>
              <a:t>после Ц  </a:t>
            </a:r>
          </a:p>
        </p:txBody>
      </p:sp>
      <p:pic>
        <p:nvPicPr>
          <p:cNvPr id="2061" name="Picture 13" descr="school10-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213" y="1557338"/>
            <a:ext cx="38100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971550" y="536575"/>
            <a:ext cx="7772400" cy="5632450"/>
          </a:xfrm>
        </p:spPr>
        <p:txBody>
          <a:bodyPr>
            <a:spAutoFit/>
          </a:bodyPr>
          <a:lstStyle/>
          <a:p>
            <a:r>
              <a:rPr lang="ru-RU" altLang="ru-RU" b="1" smtClean="0"/>
              <a:t>Цели урока: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3200" smtClean="0"/>
              <a:t>-</a:t>
            </a:r>
            <a:r>
              <a:rPr lang="ru-RU" altLang="ru-RU" smtClean="0"/>
              <a:t> </a:t>
            </a:r>
            <a:r>
              <a:rPr lang="ru-RU" altLang="ru-RU" sz="3200" i="1" smtClean="0"/>
              <a:t>повторить правописание безударных гласных в корне слова;</a:t>
            </a:r>
            <a:br>
              <a:rPr lang="ru-RU" altLang="ru-RU" sz="3200" i="1" smtClean="0"/>
            </a:br>
            <a:r>
              <a:rPr lang="ru-RU" altLang="ru-RU" sz="3200" i="1" smtClean="0"/>
              <a:t>- выработать умение и  обосновать выбор буквы </a:t>
            </a:r>
            <a:r>
              <a:rPr lang="ru-RU" altLang="ru-RU" sz="3200" b="1" i="1" smtClean="0"/>
              <a:t>и</a:t>
            </a:r>
            <a:r>
              <a:rPr lang="ru-RU" altLang="ru-RU" sz="3200" i="1" smtClean="0"/>
              <a:t> или </a:t>
            </a:r>
            <a:r>
              <a:rPr lang="ru-RU" altLang="ru-RU" sz="3200" b="1" i="1" smtClean="0"/>
              <a:t>ы</a:t>
            </a:r>
            <a:r>
              <a:rPr lang="ru-RU" altLang="ru-RU" sz="3200" i="1" smtClean="0"/>
              <a:t> после </a:t>
            </a:r>
            <a:r>
              <a:rPr lang="ru-RU" altLang="ru-RU" sz="3200" b="1" i="1" smtClean="0"/>
              <a:t>ц</a:t>
            </a:r>
            <a:r>
              <a:rPr lang="ru-RU" altLang="ru-RU" sz="3200" i="1" smtClean="0"/>
              <a:t>;</a:t>
            </a:r>
            <a:br>
              <a:rPr lang="ru-RU" altLang="ru-RU" sz="3200" i="1" smtClean="0"/>
            </a:br>
            <a:r>
              <a:rPr lang="ru-RU" altLang="ru-RU" sz="3200" i="1" smtClean="0"/>
              <a:t>- сформировать орфографическую грамотность;</a:t>
            </a:r>
            <a:br>
              <a:rPr lang="ru-RU" altLang="ru-RU" sz="3200" i="1" smtClean="0"/>
            </a:br>
            <a:r>
              <a:rPr lang="ru-RU" altLang="ru-RU" sz="3200" i="1" smtClean="0"/>
              <a:t>- расширить лексический запас слов учащихся</a:t>
            </a:r>
            <a:r>
              <a:rPr lang="ru-RU" altLang="ru-RU" i="1" smtClean="0"/>
              <a:t>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WordArt 4"/>
          <p:cNvSpPr>
            <a:spLocks noChangeArrowheads="1" noChangeShapeType="1" noTextEdit="1"/>
          </p:cNvSpPr>
          <p:nvPr/>
        </p:nvSpPr>
        <p:spPr bwMode="auto">
          <a:xfrm>
            <a:off x="1116013" y="549275"/>
            <a:ext cx="7485062" cy="998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Буквы И-Ы после Ц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755650" y="2060575"/>
            <a:ext cx="3816350" cy="3671888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 b="1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altLang="ru-RU" sz="2000"/>
          </a:p>
          <a:p>
            <a:pPr algn="ctr">
              <a:buFontTx/>
              <a:buChar char="•"/>
            </a:pPr>
            <a:r>
              <a:rPr lang="ru-RU" altLang="ru-RU" sz="2000"/>
              <a:t> </a:t>
            </a:r>
            <a:r>
              <a:rPr lang="ru-RU" altLang="ru-RU" sz="2400"/>
              <a:t>в корнях слов</a:t>
            </a:r>
          </a:p>
          <a:p>
            <a:pPr algn="ctr">
              <a:buFontTx/>
              <a:buChar char="•"/>
            </a:pPr>
            <a:endParaRPr lang="ru-RU" altLang="ru-RU" sz="2400"/>
          </a:p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цифра, цинга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  <a:p>
            <a:pPr algn="ctr">
              <a:buFontTx/>
              <a:buChar char="•"/>
            </a:pPr>
            <a:r>
              <a:rPr lang="ru-RU" altLang="ru-RU" sz="2000"/>
              <a:t> </a:t>
            </a:r>
            <a:r>
              <a:rPr lang="ru-RU" altLang="ru-RU" sz="2400"/>
              <a:t>в словах на – </a:t>
            </a:r>
            <a:r>
              <a:rPr lang="ru-RU" altLang="ru-RU" sz="2400" b="1">
                <a:solidFill>
                  <a:srgbClr val="FFFFFF"/>
                </a:solidFill>
              </a:rPr>
              <a:t>ция</a:t>
            </a:r>
          </a:p>
          <a:p>
            <a:pPr algn="ctr"/>
            <a:r>
              <a:rPr lang="ru-RU" altLang="ru-RU" sz="2400" b="1">
                <a:solidFill>
                  <a:schemeClr val="accent2"/>
                </a:solidFill>
              </a:rPr>
              <a:t>корпорация, авиация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</p:txBody>
      </p:sp>
      <p:sp>
        <p:nvSpPr>
          <p:cNvPr id="115719" name="Arc 7"/>
          <p:cNvSpPr>
            <a:spLocks/>
          </p:cNvSpPr>
          <p:nvPr/>
        </p:nvSpPr>
        <p:spPr bwMode="auto">
          <a:xfrm rot="10305221" flipH="1" flipV="1">
            <a:off x="1619250" y="3573463"/>
            <a:ext cx="676275" cy="217487"/>
          </a:xfrm>
          <a:custGeom>
            <a:avLst/>
            <a:gdLst>
              <a:gd name="T0" fmla="*/ 0 w 33712"/>
              <a:gd name="T1" fmla="*/ 401950432 h 21600"/>
              <a:gd name="T2" fmla="*/ 2147483647 w 33712"/>
              <a:gd name="T3" fmla="*/ 1899457110 h 21600"/>
              <a:gd name="T4" fmla="*/ 2147483647 w 33712"/>
              <a:gd name="T5" fmla="*/ 2147483647 h 21600"/>
              <a:gd name="T6" fmla="*/ 0 60000 65536"/>
              <a:gd name="T7" fmla="*/ 0 60000 65536"/>
              <a:gd name="T8" fmla="*/ 0 60000 65536"/>
              <a:gd name="T9" fmla="*/ 0 w 33712"/>
              <a:gd name="T10" fmla="*/ 0 h 21600"/>
              <a:gd name="T11" fmla="*/ 33712 w 33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12" h="21600" fill="none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</a:path>
              <a:path w="33712" h="21600" stroke="0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  <a:lnTo>
                  <a:pt x="12357" y="21600"/>
                </a:lnTo>
                <a:lnTo>
                  <a:pt x="-1" y="3883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20" name="Arc 8"/>
          <p:cNvSpPr>
            <a:spLocks/>
          </p:cNvSpPr>
          <p:nvPr/>
        </p:nvSpPr>
        <p:spPr bwMode="auto">
          <a:xfrm rot="10305221" flipH="1" flipV="1">
            <a:off x="2627313" y="3644900"/>
            <a:ext cx="676275" cy="217488"/>
          </a:xfrm>
          <a:custGeom>
            <a:avLst/>
            <a:gdLst>
              <a:gd name="T0" fmla="*/ 0 w 33712"/>
              <a:gd name="T1" fmla="*/ 401968219 h 21600"/>
              <a:gd name="T2" fmla="*/ 2147483647 w 33712"/>
              <a:gd name="T3" fmla="*/ 1899492415 h 21600"/>
              <a:gd name="T4" fmla="*/ 2147483647 w 33712"/>
              <a:gd name="T5" fmla="*/ 2147483647 h 21600"/>
              <a:gd name="T6" fmla="*/ 0 60000 65536"/>
              <a:gd name="T7" fmla="*/ 0 60000 65536"/>
              <a:gd name="T8" fmla="*/ 0 60000 65536"/>
              <a:gd name="T9" fmla="*/ 0 w 33712"/>
              <a:gd name="T10" fmla="*/ 0 h 21600"/>
              <a:gd name="T11" fmla="*/ 33712 w 33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12" h="21600" fill="none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</a:path>
              <a:path w="33712" h="21600" stroke="0" extrusionOk="0">
                <a:moveTo>
                  <a:pt x="-1" y="3883"/>
                </a:moveTo>
                <a:cubicBezTo>
                  <a:pt x="3624" y="1355"/>
                  <a:pt x="7937" y="-1"/>
                  <a:pt x="12357" y="0"/>
                </a:cubicBezTo>
                <a:cubicBezTo>
                  <a:pt x="23032" y="0"/>
                  <a:pt x="32107" y="7799"/>
                  <a:pt x="33711" y="18354"/>
                </a:cubicBezTo>
                <a:lnTo>
                  <a:pt x="12357" y="21600"/>
                </a:lnTo>
                <a:lnTo>
                  <a:pt x="-1" y="3883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2195513" y="5157788"/>
            <a:ext cx="431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635375" y="5157788"/>
            <a:ext cx="50323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4932363" y="2060575"/>
            <a:ext cx="3816350" cy="3671888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 b="1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altLang="ru-RU" sz="2000" b="1">
              <a:solidFill>
                <a:srgbClr val="008000"/>
              </a:solidFill>
              <a:latin typeface="Times New Roman" pitchFamily="18" charset="0"/>
            </a:endParaRPr>
          </a:p>
          <a:p>
            <a:pPr algn="ctr"/>
            <a:endParaRPr lang="ru-RU" altLang="ru-RU" sz="2000" b="1">
              <a:solidFill>
                <a:srgbClr val="008000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ru-RU" altLang="ru-RU" sz="2000"/>
              <a:t>В суффиксе – ЫН</a:t>
            </a:r>
          </a:p>
          <a:p>
            <a:pPr algn="ctr"/>
            <a:endParaRPr lang="ru-RU" altLang="ru-RU" sz="2000" b="1">
              <a:solidFill>
                <a:schemeClr val="accent2"/>
              </a:solidFill>
            </a:endParaRP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сестрицын</a:t>
            </a:r>
          </a:p>
          <a:p>
            <a:pPr algn="ctr">
              <a:buFontTx/>
              <a:buChar char="•"/>
            </a:pPr>
            <a:r>
              <a:rPr lang="ru-RU" altLang="ru-RU" sz="2000"/>
              <a:t> </a:t>
            </a:r>
            <a:r>
              <a:rPr lang="ru-RU" altLang="ru-RU" sz="2400"/>
              <a:t>в окончании</a:t>
            </a:r>
          </a:p>
          <a:p>
            <a:pPr algn="ctr">
              <a:buFontTx/>
              <a:buChar char="•"/>
            </a:pPr>
            <a:r>
              <a:rPr lang="ru-RU" altLang="ru-RU" sz="2400" b="1">
                <a:solidFill>
                  <a:schemeClr val="accent2"/>
                </a:solidFill>
              </a:rPr>
              <a:t>улицы  , птицы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  <a:p>
            <a:pPr algn="ctr">
              <a:buFontTx/>
              <a:buChar char="•"/>
            </a:pPr>
            <a:r>
              <a:rPr lang="ru-RU" altLang="ru-RU" sz="2000"/>
              <a:t> в корнях слов-исключений</a:t>
            </a:r>
            <a:endParaRPr lang="ru-RU" altLang="ru-RU" sz="2000" b="1">
              <a:solidFill>
                <a:schemeClr val="hlink"/>
              </a:solidFill>
            </a:endParaRP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цыган, цыпленок,</a:t>
            </a:r>
          </a:p>
          <a:p>
            <a:pPr algn="ctr"/>
            <a:r>
              <a:rPr lang="ru-RU" altLang="ru-RU" sz="2000" b="1">
                <a:solidFill>
                  <a:schemeClr val="accent2"/>
                </a:solidFill>
              </a:rPr>
              <a:t> на цыпочки, цыц, цыкнуть</a:t>
            </a:r>
            <a:r>
              <a:rPr lang="ru-RU" altLang="ru-RU" sz="2400" b="1">
                <a:solidFill>
                  <a:schemeClr val="accent2"/>
                </a:solidFill>
              </a:rPr>
              <a:t> </a:t>
            </a:r>
          </a:p>
          <a:p>
            <a:pPr algn="ctr"/>
            <a:endParaRPr lang="ru-RU" altLang="ru-RU" sz="2400" b="1">
              <a:solidFill>
                <a:schemeClr val="accent2"/>
              </a:solidFill>
            </a:endParaRPr>
          </a:p>
        </p:txBody>
      </p:sp>
      <p:sp>
        <p:nvSpPr>
          <p:cNvPr id="115727" name="WordArt 15"/>
          <p:cNvSpPr>
            <a:spLocks noChangeArrowheads="1" noChangeShapeType="1" noTextEdit="1"/>
          </p:cNvSpPr>
          <p:nvPr/>
        </p:nvSpPr>
        <p:spPr bwMode="auto">
          <a:xfrm>
            <a:off x="900113" y="2276475"/>
            <a:ext cx="3240087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После ц буква И пишется:</a:t>
            </a:r>
          </a:p>
        </p:txBody>
      </p:sp>
      <p:sp>
        <p:nvSpPr>
          <p:cNvPr id="115729" name="WordArt 17"/>
          <p:cNvSpPr>
            <a:spLocks noChangeArrowheads="1" noChangeShapeType="1" noTextEdit="1"/>
          </p:cNvSpPr>
          <p:nvPr/>
        </p:nvSpPr>
        <p:spPr bwMode="auto">
          <a:xfrm>
            <a:off x="5148263" y="2276475"/>
            <a:ext cx="31305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808000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После ц буква Ы пишется:</a:t>
            </a:r>
          </a:p>
        </p:txBody>
      </p:sp>
      <p:sp>
        <p:nvSpPr>
          <p:cNvPr id="115730" name="Line 18"/>
          <p:cNvSpPr>
            <a:spLocks noChangeShapeType="1"/>
          </p:cNvSpPr>
          <p:nvPr/>
        </p:nvSpPr>
        <p:spPr bwMode="auto">
          <a:xfrm>
            <a:off x="6300788" y="4005263"/>
            <a:ext cx="0" cy="358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1" name="Line 19"/>
          <p:cNvSpPr>
            <a:spLocks noChangeShapeType="1"/>
          </p:cNvSpPr>
          <p:nvPr/>
        </p:nvSpPr>
        <p:spPr bwMode="auto">
          <a:xfrm flipV="1">
            <a:off x="6300788" y="4005263"/>
            <a:ext cx="287337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>
            <a:off x="6300788" y="4365625"/>
            <a:ext cx="287337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>
            <a:off x="6588125" y="4005263"/>
            <a:ext cx="0" cy="3603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7596188" y="4005263"/>
            <a:ext cx="0" cy="3603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6" name="Line 24"/>
          <p:cNvSpPr>
            <a:spLocks noChangeShapeType="1"/>
          </p:cNvSpPr>
          <p:nvPr/>
        </p:nvSpPr>
        <p:spPr bwMode="auto">
          <a:xfrm>
            <a:off x="7596188" y="4365625"/>
            <a:ext cx="2889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7885113" y="4005263"/>
            <a:ext cx="0" cy="3603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8" name="Line 26"/>
          <p:cNvSpPr>
            <a:spLocks noChangeShapeType="1"/>
          </p:cNvSpPr>
          <p:nvPr/>
        </p:nvSpPr>
        <p:spPr bwMode="auto">
          <a:xfrm>
            <a:off x="7596188" y="4005263"/>
            <a:ext cx="28892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39" name="Line 27"/>
          <p:cNvSpPr>
            <a:spLocks noChangeShapeType="1"/>
          </p:cNvSpPr>
          <p:nvPr/>
        </p:nvSpPr>
        <p:spPr bwMode="auto">
          <a:xfrm flipV="1">
            <a:off x="7092950" y="3213100"/>
            <a:ext cx="142875" cy="144463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15740" name="Line 28"/>
          <p:cNvSpPr>
            <a:spLocks noChangeShapeType="1"/>
          </p:cNvSpPr>
          <p:nvPr/>
        </p:nvSpPr>
        <p:spPr bwMode="auto">
          <a:xfrm>
            <a:off x="7235825" y="3213100"/>
            <a:ext cx="144463" cy="144463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7" grpId="0" animBg="1"/>
      <p:bldP spid="115719" grpId="0" animBg="1"/>
      <p:bldP spid="115720" grpId="0" animBg="1"/>
      <p:bldP spid="115721" grpId="0" animBg="1"/>
      <p:bldP spid="115722" grpId="0" animBg="1"/>
      <p:bldP spid="115726" grpId="0" animBg="1"/>
      <p:bldP spid="115727" grpId="0" animBg="1"/>
      <p:bldP spid="115729" grpId="0" animBg="1"/>
      <p:bldP spid="115730" grpId="0" animBg="1"/>
      <p:bldP spid="115731" grpId="0" animBg="1"/>
      <p:bldP spid="115732" grpId="0" animBg="1"/>
      <p:bldP spid="115733" grpId="0" animBg="1"/>
      <p:bldP spid="115735" grpId="0" animBg="1"/>
      <p:bldP spid="115736" grpId="0" animBg="1"/>
      <p:bldP spid="115737" grpId="0" animBg="1"/>
      <p:bldP spid="115738" grpId="0" animBg="1"/>
      <p:bldP spid="115739" grpId="0" animBg="1"/>
      <p:bldP spid="1157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WordArt 4"/>
          <p:cNvSpPr>
            <a:spLocks noChangeArrowheads="1" noChangeShapeType="1" noTextEdit="1"/>
          </p:cNvSpPr>
          <p:nvPr/>
        </p:nvSpPr>
        <p:spPr bwMode="auto">
          <a:xfrm>
            <a:off x="971550" y="620713"/>
            <a:ext cx="7542213" cy="71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841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rPr>
              <a:t>Страничка из словаря</a:t>
            </a:r>
          </a:p>
        </p:txBody>
      </p:sp>
      <p:sp>
        <p:nvSpPr>
          <p:cNvPr id="117765" name="WordArt 5"/>
          <p:cNvSpPr>
            <a:spLocks noChangeArrowheads="1" noChangeShapeType="1" noTextEdit="1"/>
          </p:cNvSpPr>
          <p:nvPr/>
        </p:nvSpPr>
        <p:spPr bwMode="auto">
          <a:xfrm>
            <a:off x="755650" y="1773238"/>
            <a:ext cx="280823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Корпорация</a:t>
            </a: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H="1">
            <a:off x="2592388" y="1633538"/>
            <a:ext cx="144462" cy="144462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17768" name="WordArt 8"/>
          <p:cNvSpPr>
            <a:spLocks noChangeArrowheads="1" noChangeShapeType="1" noTextEdit="1"/>
          </p:cNvSpPr>
          <p:nvPr/>
        </p:nvSpPr>
        <p:spPr bwMode="auto">
          <a:xfrm>
            <a:off x="3851275" y="1844675"/>
            <a:ext cx="5019675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Общество, союз, группа лиц,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объединенных общностью сословных 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или профессиональных интересов. </a:t>
            </a:r>
          </a:p>
        </p:txBody>
      </p:sp>
      <p:sp>
        <p:nvSpPr>
          <p:cNvPr id="117770" name="WordArt 10"/>
          <p:cNvSpPr>
            <a:spLocks noChangeArrowheads="1" noChangeShapeType="1" noTextEdit="1"/>
          </p:cNvSpPr>
          <p:nvPr/>
        </p:nvSpPr>
        <p:spPr bwMode="auto">
          <a:xfrm>
            <a:off x="1044799" y="4211638"/>
            <a:ext cx="1584101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Цинга</a:t>
            </a:r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 flipH="1">
            <a:off x="2484438" y="4087813"/>
            <a:ext cx="215900" cy="142875"/>
          </a:xfrm>
          <a:prstGeom prst="line">
            <a:avLst/>
          </a:prstGeom>
          <a:ln w="1905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17773" name="WordArt 13"/>
          <p:cNvSpPr>
            <a:spLocks noChangeArrowheads="1" noChangeShapeType="1" noTextEdit="1"/>
          </p:cNvSpPr>
          <p:nvPr/>
        </p:nvSpPr>
        <p:spPr bwMode="auto">
          <a:xfrm>
            <a:off x="3635375" y="4238625"/>
            <a:ext cx="5164138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Болезнь, вызываемая недостатком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витаминов в организме 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и проявляющаяся 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кровоточивостью десен, </a:t>
            </a:r>
          </a:p>
          <a:p>
            <a:r>
              <a:rPr lang="ru-RU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общей слабостью.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nimBg="1"/>
      <p:bldP spid="117768" grpId="0" animBg="1"/>
      <p:bldP spid="117773" grpId="0" animBg="1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631</Words>
  <Application>Microsoft Office PowerPoint</Application>
  <PresentationFormat>Экран (4:3)</PresentationFormat>
  <Paragraphs>197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Wingdings</vt:lpstr>
      <vt:lpstr>Calibri</vt:lpstr>
      <vt:lpstr>Слои</vt:lpstr>
      <vt:lpstr>        Открытый урок      по русскому языку            в 5Б классе     «Буквы Ы- И после Ц» </vt:lpstr>
      <vt:lpstr>        Не стыдно не знать,        Стыдно не учиться. </vt:lpstr>
      <vt:lpstr>Орфографическая пятиминутка</vt:lpstr>
      <vt:lpstr>Слайд 4</vt:lpstr>
      <vt:lpstr>Слайд 5</vt:lpstr>
      <vt:lpstr>Слайд 6</vt:lpstr>
      <vt:lpstr>Цели урока:  - повторить правописание безударных гласных в корне слова; - выработать умение и  обосновать выбор буквы и или ы после ц; - сформировать орфографическую грамотность; - расширить лексический запас слов учащихся.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        Домашнее задание  1. §10, упр. 85. 2. Написать лингвистическую сказку о буквах ы и и после ц. 3. Подготовить орфографический диктант по изученной орфограмме. </vt:lpstr>
      <vt:lpstr>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ЛЕША</dc:creator>
  <cp:lastModifiedBy>Egozen</cp:lastModifiedBy>
  <cp:revision>81</cp:revision>
  <cp:lastPrinted>2015-11-17T07:46:07Z</cp:lastPrinted>
  <dcterms:created xsi:type="dcterms:W3CDTF">2001-12-31T23:58:32Z</dcterms:created>
  <dcterms:modified xsi:type="dcterms:W3CDTF">2016-12-25T09:16:09Z</dcterms:modified>
</cp:coreProperties>
</file>