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301" r:id="rId3"/>
    <p:sldId id="302" r:id="rId4"/>
    <p:sldId id="300" r:id="rId5"/>
    <p:sldId id="277" r:id="rId6"/>
    <p:sldId id="313" r:id="rId7"/>
    <p:sldId id="299" r:id="rId8"/>
    <p:sldId id="271" r:id="rId9"/>
    <p:sldId id="314" r:id="rId10"/>
    <p:sldId id="298" r:id="rId11"/>
    <p:sldId id="303" r:id="rId12"/>
    <p:sldId id="312" r:id="rId13"/>
    <p:sldId id="305" r:id="rId14"/>
    <p:sldId id="306" r:id="rId15"/>
    <p:sldId id="310" r:id="rId16"/>
    <p:sldId id="307" r:id="rId17"/>
    <p:sldId id="309" r:id="rId18"/>
    <p:sldId id="308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8050"/>
    <a:srgbClr val="B87D68"/>
    <a:srgbClr val="000000"/>
    <a:srgbClr val="AC6D4A"/>
    <a:srgbClr val="C78C51"/>
    <a:srgbClr val="D2A374"/>
    <a:srgbClr val="C18243"/>
    <a:srgbClr val="C19267"/>
    <a:srgbClr val="A16F41"/>
    <a:srgbClr val="CE532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 autoAdjust="0"/>
    <p:restoredTop sz="94676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736FDEA-F405-4B04-98B0-1042A71AC2C2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95582D-4D7B-4C07-BD5B-52ECBC2919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2924945"/>
            <a:ext cx="6211416" cy="315084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ТЕМА УРОКА: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2195736" y="3886200"/>
            <a:ext cx="5112568" cy="914400"/>
          </a:xfrm>
        </p:spPr>
        <p:txBody>
          <a:bodyPr>
            <a:noAutofit/>
          </a:bodyPr>
          <a:lstStyle/>
          <a:p>
            <a:r>
              <a:rPr lang="ru-RU" sz="8000" b="1" smtClean="0">
                <a:solidFill>
                  <a:schemeClr val="accent2">
                    <a:lumMod val="50000"/>
                  </a:schemeClr>
                </a:solidFill>
              </a:rPr>
              <a:t>Пропорции</a:t>
            </a:r>
            <a:endParaRPr lang="ru-RU" sz="8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85728"/>
            <a:ext cx="7215238" cy="47149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ОТВЕТЫ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1,5</a:t>
            </a:r>
            <a:br>
              <a:rPr lang="ru-RU" sz="4800" dirty="0" smtClean="0"/>
            </a:br>
            <a:r>
              <a:rPr lang="ru-RU" sz="4800" dirty="0" smtClean="0"/>
              <a:t>3,2</a:t>
            </a:r>
            <a:br>
              <a:rPr lang="ru-RU" sz="4800" dirty="0" smtClean="0"/>
            </a:br>
            <a:r>
              <a:rPr lang="ru-RU" sz="4800" dirty="0" smtClean="0"/>
              <a:t>12</a:t>
            </a:r>
            <a:br>
              <a:rPr lang="ru-RU" sz="4800" dirty="0" smtClean="0"/>
            </a:br>
            <a:r>
              <a:rPr lang="ru-RU" sz="4800" dirty="0" smtClean="0"/>
              <a:t>100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Gabriola" pitchFamily="82" charset="0"/>
              </a:rPr>
              <a:t>Пословицы  и пропорции</a:t>
            </a:r>
            <a:endParaRPr lang="ru-RU" sz="44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u="sng" dirty="0" smtClean="0"/>
              <a:t>Пословицы, отражающие прямую зависимость: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Чем дальше в лес, тем больше дров.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Как аукнется, так и откликнется.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Как потопаешь, так и полопаешь.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Много снега, много хлеба.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Кто рано встаёт, тому Бог подаёт.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Кто много читает, тот много знает. </a:t>
            </a:r>
          </a:p>
          <a:p>
            <a:pPr>
              <a:buNone/>
            </a:pPr>
            <a:r>
              <a:rPr lang="ru-RU" b="1" u="sng" dirty="0" smtClean="0"/>
              <a:t>Пословицы, отражающие обратную зависимость: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Тише едешь, дальше будешь.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 Лето собирает, зима съедает.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Меньше слов – больше дела.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Меньше народа, больше кислорода.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Придумать и решить по одной задаче на прямую и </a:t>
            </a:r>
            <a:r>
              <a:rPr lang="ru-RU" smtClean="0"/>
              <a:t>обратную пропорции.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23" y="362662"/>
            <a:ext cx="8229600" cy="582490"/>
          </a:xfrm>
          <a:scene3d>
            <a:camera prst="orthographicFront"/>
            <a:lightRig rig="threePt" dir="t"/>
          </a:scene3d>
          <a:sp3d extrusionH="76200">
            <a:extrusionClr>
              <a:schemeClr val="accent2">
                <a:lumMod val="75000"/>
              </a:schemeClr>
            </a:extrusionClr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Segoe Script" pitchFamily="34" charset="0"/>
                <a:cs typeface="Arial" pitchFamily="34" charset="0"/>
              </a:rPr>
              <a:t>Золотое сечение. </a:t>
            </a:r>
            <a:r>
              <a:rPr lang="en-US" b="1" dirty="0" smtClean="0">
                <a:latin typeface="Segoe Script" pitchFamily="34" charset="0"/>
                <a:cs typeface="Arial" pitchFamily="34" charset="0"/>
              </a:rPr>
              <a:t/>
            </a:r>
            <a:br>
              <a:rPr lang="en-US" b="1" dirty="0" smtClean="0">
                <a:latin typeface="Segoe Script" pitchFamily="34" charset="0"/>
                <a:cs typeface="Arial" pitchFamily="34" charset="0"/>
              </a:rPr>
            </a:br>
            <a:r>
              <a:rPr lang="ru-RU" b="1" dirty="0" smtClean="0">
                <a:latin typeface="Segoe Script" pitchFamily="34" charset="0"/>
                <a:cs typeface="Arial" pitchFamily="34" charset="0"/>
              </a:rPr>
              <a:t>История вопроса.</a:t>
            </a:r>
            <a:endParaRPr lang="ru-RU" b="1" dirty="0">
              <a:latin typeface="Segoe Script" pitchFamily="34" charset="0"/>
              <a:cs typeface="Arial" pitchFamily="34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01051" cy="392909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endParaRPr lang="ru-RU" sz="1600" dirty="0" smtClean="0">
              <a:solidFill>
                <a:schemeClr val="accent5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endParaRPr lang="en-US" sz="16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sz="1600" dirty="0" smtClean="0"/>
          </a:p>
          <a:p>
            <a:pPr eaLnBrk="1" hangingPunct="1">
              <a:lnSpc>
                <a:spcPct val="80000"/>
              </a:lnSpc>
            </a:pPr>
            <a:endParaRPr lang="en-US" sz="1600" dirty="0" smtClean="0"/>
          </a:p>
          <a:p>
            <a:pPr>
              <a:lnSpc>
                <a:spcPct val="80000"/>
              </a:lnSpc>
              <a:buNone/>
            </a:pPr>
            <a:r>
              <a:rPr lang="ru-RU" sz="2000" dirty="0" smtClean="0">
                <a:latin typeface="Arial" charset="0"/>
                <a:cs typeface="Arial" charset="0"/>
              </a:rPr>
              <a:t>Под золотым сечением понимается такое пропорциональное </a:t>
            </a:r>
          </a:p>
          <a:p>
            <a:pPr>
              <a:lnSpc>
                <a:spcPct val="80000"/>
              </a:lnSpc>
              <a:buNone/>
            </a:pPr>
            <a:r>
              <a:rPr lang="ru-RU" sz="2000" dirty="0" smtClean="0">
                <a:latin typeface="Arial" charset="0"/>
                <a:cs typeface="Arial" charset="0"/>
              </a:rPr>
              <a:t>деление отрезка на неравные части. При котором длина всего </a:t>
            </a:r>
          </a:p>
          <a:p>
            <a:pPr>
              <a:lnSpc>
                <a:spcPct val="80000"/>
              </a:lnSpc>
              <a:buNone/>
            </a:pPr>
            <a:r>
              <a:rPr lang="ru-RU" sz="2000" dirty="0" smtClean="0">
                <a:latin typeface="Arial" charset="0"/>
                <a:cs typeface="Arial" charset="0"/>
              </a:rPr>
              <a:t>отрезка так относится к его большей части, как длина большей части </a:t>
            </a:r>
          </a:p>
          <a:p>
            <a:pPr>
              <a:lnSpc>
                <a:spcPct val="80000"/>
              </a:lnSpc>
              <a:buNone/>
            </a:pPr>
            <a:r>
              <a:rPr lang="ru-RU" sz="2000" dirty="0" smtClean="0">
                <a:latin typeface="Arial" charset="0"/>
                <a:cs typeface="Arial" charset="0"/>
              </a:rPr>
              <a:t>относится к длине меньшей.</a:t>
            </a:r>
          </a:p>
          <a:p>
            <a:pPr eaLnBrk="1" hangingPunct="1">
              <a:lnSpc>
                <a:spcPct val="80000"/>
              </a:lnSpc>
            </a:pPr>
            <a:endParaRPr lang="en-US" sz="1600" dirty="0" smtClean="0"/>
          </a:p>
          <a:p>
            <a:pPr eaLnBrk="1" hangingPunct="1">
              <a:lnSpc>
                <a:spcPct val="80000"/>
              </a:lnSpc>
            </a:pPr>
            <a:endParaRPr lang="en-US" sz="1600" dirty="0" smtClean="0"/>
          </a:p>
          <a:p>
            <a:pPr eaLnBrk="1" hangingPunct="1">
              <a:lnSpc>
                <a:spcPct val="140000"/>
              </a:lnSpc>
              <a:buFont typeface="Arial" charset="0"/>
              <a:buNone/>
            </a:pPr>
            <a:endParaRPr lang="en-US" sz="16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600" dirty="0" smtClean="0"/>
          </a:p>
          <a:p>
            <a:pPr eaLnBrk="1" hangingPunct="1">
              <a:lnSpc>
                <a:spcPct val="80000"/>
              </a:lnSpc>
            </a:pPr>
            <a:endParaRPr lang="ru-RU" sz="600" dirty="0" smtClean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571604" y="2428868"/>
            <a:ext cx="476250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авая фигурная скобка 6"/>
          <p:cNvSpPr/>
          <p:nvPr/>
        </p:nvSpPr>
        <p:spPr>
          <a:xfrm rot="5400000">
            <a:off x="2252317" y="1810462"/>
            <a:ext cx="247284" cy="170391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авая фигурная скобка 7"/>
          <p:cNvSpPr/>
          <p:nvPr/>
        </p:nvSpPr>
        <p:spPr>
          <a:xfrm rot="5400000">
            <a:off x="4702969" y="1202532"/>
            <a:ext cx="214313" cy="295274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авая фигурная скобка 8"/>
          <p:cNvSpPr/>
          <p:nvPr/>
        </p:nvSpPr>
        <p:spPr>
          <a:xfrm rot="16200000">
            <a:off x="3798094" y="-130968"/>
            <a:ext cx="214313" cy="476250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3619501" y="1874960"/>
            <a:ext cx="5373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 err="1">
                <a:latin typeface="Calibri" pitchFamily="34" charset="0"/>
              </a:rPr>
              <a:t>a</a:t>
            </a:r>
            <a:r>
              <a:rPr lang="en-US" dirty="0" err="1">
                <a:latin typeface="Calibri" pitchFamily="34" charset="0"/>
              </a:rPr>
              <a:t>+</a:t>
            </a:r>
            <a:r>
              <a:rPr lang="en-US" i="1" dirty="0" err="1">
                <a:latin typeface="Calibri" pitchFamily="34" charset="0"/>
              </a:rPr>
              <a:t>b</a:t>
            </a:r>
            <a:endParaRPr lang="ru-RU" i="1" dirty="0">
              <a:latin typeface="Calibri" pitchFamily="34" charset="0"/>
            </a:endParaRPr>
          </a:p>
        </p:txBody>
      </p:sp>
      <p:sp>
        <p:nvSpPr>
          <p:cNvPr id="16392" name="TextBox 12"/>
          <p:cNvSpPr txBox="1">
            <a:spLocks noChangeArrowheads="1"/>
          </p:cNvSpPr>
          <p:nvPr/>
        </p:nvSpPr>
        <p:spPr bwMode="auto">
          <a:xfrm>
            <a:off x="2095500" y="2786063"/>
            <a:ext cx="22733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>
                <a:latin typeface="Calibri" pitchFamily="34" charset="0"/>
              </a:rPr>
              <a:t>   a</a:t>
            </a:r>
            <a:r>
              <a:rPr lang="en-US">
                <a:latin typeface="Calibri" pitchFamily="34" charset="0"/>
              </a:rPr>
              <a:t>                                </a:t>
            </a:r>
            <a:r>
              <a:rPr lang="en-US" i="1">
                <a:latin typeface="Calibri" pitchFamily="34" charset="0"/>
              </a:rPr>
              <a:t>b</a:t>
            </a:r>
            <a:endParaRPr lang="ru-RU" i="1">
              <a:latin typeface="Calibri" pitchFamily="34" charset="0"/>
            </a:endParaRPr>
          </a:p>
        </p:txBody>
      </p:sp>
      <p:sp>
        <p:nvSpPr>
          <p:cNvPr id="16393" name="TextBox 13"/>
          <p:cNvSpPr txBox="1">
            <a:spLocks noChangeArrowheads="1"/>
          </p:cNvSpPr>
          <p:nvPr/>
        </p:nvSpPr>
        <p:spPr bwMode="auto">
          <a:xfrm>
            <a:off x="6096001" y="2786063"/>
            <a:ext cx="15921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>
                <a:latin typeface="Calibri" pitchFamily="34" charset="0"/>
              </a:rPr>
              <a:t>b : a = (a+b) : b</a:t>
            </a:r>
            <a:endParaRPr lang="ru-RU" i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0898" name="Picture 2" descr="ЗОЛОТОЕ СЕЧЕНИЕ В АРХИТЕКТУРЕПропорции Покровского Собора на Красной площади в Москвеопределяются восемью членами ряда зол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27815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6020" name="Picture 4" descr="Золотое сечение в человек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8286776" cy="6215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47133" y="0"/>
            <a:ext cx="8229600" cy="8704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Пропорции золотого сечения в природе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85751" y="1104534"/>
            <a:ext cx="8229600" cy="2045310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Форма птичьих яиц описывается золотым сечением. Сегодня уже установлено, что при такой конфигурации прочностные характеристики оболочки оказываются наиболее высокими.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Совершенная форма тела стрекозы создана по законам золотого сечения</a:t>
            </a:r>
            <a:r>
              <a:rPr lang="en-US" sz="1600" dirty="0" smtClean="0">
                <a:latin typeface="Arial" charset="0"/>
                <a:cs typeface="Arial" charset="0"/>
              </a:rPr>
              <a:t>: </a:t>
            </a:r>
            <a:r>
              <a:rPr lang="ru-RU" sz="1600" dirty="0" smtClean="0">
                <a:latin typeface="Arial" charset="0"/>
                <a:cs typeface="Arial" charset="0"/>
              </a:rPr>
              <a:t>отношение длины хвоста и корпуса равно отношению общей длины к длине хвоста.</a:t>
            </a:r>
          </a:p>
        </p:txBody>
      </p:sp>
      <p:pic>
        <p:nvPicPr>
          <p:cNvPr id="22532" name="Picture 6" descr="glava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23167" y="1584814"/>
            <a:ext cx="1762438" cy="98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4" name="Picture 2" descr="Золотое сечение в биолог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071810"/>
            <a:ext cx="400052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76251" y="115400"/>
            <a:ext cx="8229600" cy="74954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Золотое сечение </a:t>
            </a:r>
            <a:br>
              <a:rPr lang="ru-RU" sz="3200" dirty="0" smtClean="0"/>
            </a:br>
            <a:r>
              <a:rPr lang="ru-RU" sz="3200" dirty="0" smtClean="0"/>
              <a:t>в искусстве и Архитектуре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76252" y="1005621"/>
            <a:ext cx="8324849" cy="1821106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Золотое сечение пронизывает всю историю искусства</a:t>
            </a:r>
            <a:r>
              <a:rPr lang="en-US" sz="1600" dirty="0" smtClean="0">
                <a:latin typeface="Arial" charset="0"/>
                <a:cs typeface="Arial" charset="0"/>
              </a:rPr>
              <a:t>:</a:t>
            </a:r>
            <a:r>
              <a:rPr lang="ru-RU" sz="1600" dirty="0" smtClean="0">
                <a:latin typeface="Arial" charset="0"/>
                <a:cs typeface="Arial" charset="0"/>
              </a:rPr>
              <a:t> пирамиды Хеопса, знаменитый греческий храм Парфенон, большинство греческих скульптур памятников, непревзойденная Джоконда Леонарда да Винчи, картины Рафаэля, Шишкина, этюды Шопена, музыка Бетховена, Чайковского, стихи Пушкина … вот далеко не полный перечень выдающихся произведений искусства, наполненных чудесной гармонией основанной на золотом сечении.</a:t>
            </a:r>
          </a:p>
        </p:txBody>
      </p:sp>
      <p:sp>
        <p:nvSpPr>
          <p:cNvPr id="20483" name="Содержимое 2"/>
          <p:cNvSpPr txBox="1">
            <a:spLocks/>
          </p:cNvSpPr>
          <p:nvPr/>
        </p:nvSpPr>
        <p:spPr bwMode="auto">
          <a:xfrm>
            <a:off x="476251" y="5506183"/>
            <a:ext cx="8229600" cy="123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1600">
                <a:cs typeface="Arial" charset="0"/>
              </a:rPr>
              <a:t>На фотографии показаны здания, при делении основных масс конструкций которых использовалось золотое сечение.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1600">
                <a:cs typeface="Arial" charset="0"/>
              </a:rPr>
              <a:t>Обычно считается, что такое членение используется в зданиях, построенных в классическом стиле. Однако, посмотрите на Смольный собор, построенный в стиле барокко, и вы без труда обнаружите золотое сечение.</a:t>
            </a:r>
          </a:p>
        </p:txBody>
      </p:sp>
      <p:pic>
        <p:nvPicPr>
          <p:cNvPr id="20484" name="Picture 6" descr="E:\New Folder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86058"/>
            <a:ext cx="6649894" cy="278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Золотое сечение в искусств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52936"/>
            <a:ext cx="4752528" cy="255454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Ключик к интересному в этой жизни – в твоих руках!</a:t>
            </a:r>
            <a:endParaRPr lang="ru-RU" sz="4000" b="1" dirty="0"/>
          </a:p>
        </p:txBody>
      </p:sp>
      <p:pic>
        <p:nvPicPr>
          <p:cNvPr id="5121" name="Picture 1" descr="C:\Users\Ольга\Desktop\atg409vr19.gif"/>
          <p:cNvPicPr>
            <a:picLocks noChangeAspect="1" noChangeArrowheads="1"/>
          </p:cNvPicPr>
          <p:nvPr/>
        </p:nvPicPr>
        <p:blipFill>
          <a:blip r:embed="rId2" cstate="print"/>
          <a:srcRect b="7013"/>
          <a:stretch>
            <a:fillRect/>
          </a:stretch>
        </p:blipFill>
        <p:spPr bwMode="auto">
          <a:xfrm>
            <a:off x="3923928" y="764704"/>
            <a:ext cx="5436096" cy="5054847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8" name="Picture 6" descr="http://cs417617.vk.me/v417617256/a0b3/xdm0oRaAOO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887" y="285728"/>
            <a:ext cx="9016113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Отношения – это…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"/>
              </a:rPr>
              <a:t> Отношением называется частное двух чисел.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"/>
              </a:rPr>
              <a:t> Отношение показывает, во сколько раз 1-е   число больше 2-го.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Wingdings"/>
              </a:rPr>
              <a:t>  Отношение показывает, какую часть 1-е число составляет от 2-го.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ьная выноска 8"/>
          <p:cNvSpPr/>
          <p:nvPr/>
        </p:nvSpPr>
        <p:spPr>
          <a:xfrm rot="829668">
            <a:off x="1892141" y="568593"/>
            <a:ext cx="5232688" cy="3914573"/>
          </a:xfrm>
          <a:prstGeom prst="wedgeEllipseCallout">
            <a:avLst>
              <a:gd name="adj1" fmla="val -38918"/>
              <a:gd name="adj2" fmla="val 6807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70" name="Picture 10" descr="http://www.clipartbank.ru/watermark.php?i=897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944695">
            <a:off x="2679622" y="1186440"/>
            <a:ext cx="3882031" cy="2911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072198" y="3786190"/>
            <a:ext cx="11521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25г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620688"/>
            <a:ext cx="617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5т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4581128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25: 5=5</a:t>
            </a:r>
            <a:endParaRPr lang="ru-RU" sz="6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63888" y="5661248"/>
            <a:ext cx="525658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Мышка в 5 раз тяжелее слона!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2000240"/>
            <a:ext cx="978697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Произведение средних членов пропорции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равно произведению крайних членов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пропорции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5720" y="4786322"/>
            <a:ext cx="657539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Прямая пропорциональность 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обратная пропорциональность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8458200" cy="135732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800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ПРОПОРЦИЯ – ЭТО..</a:t>
            </a:r>
          </a:p>
          <a:p>
            <a:r>
              <a:rPr lang="ru-RU" sz="5800" smtClean="0">
                <a:latin typeface="Times New Roman" pitchFamily="18" charset="0"/>
                <a:cs typeface="Times New Roman" pitchFamily="18" charset="0"/>
              </a:rPr>
              <a:t>                       - Равенство двух отношений</a:t>
            </a:r>
            <a:endParaRPr lang="ru-RU" sz="5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6" y="357166"/>
          <a:ext cx="7715303" cy="6319309"/>
        </p:xfrm>
        <a:graphic>
          <a:graphicData uri="http://schemas.openxmlformats.org/drawingml/2006/table">
            <a:tbl>
              <a:tblPr/>
              <a:tblGrid>
                <a:gridCol w="2661780"/>
                <a:gridCol w="1984378"/>
                <a:gridCol w="1779146"/>
                <a:gridCol w="1289999"/>
              </a:tblGrid>
              <a:tr h="10194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__________________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       фамилия</a:t>
                      </a: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                 </a:t>
                      </a: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Segoe Print"/>
                          <a:ea typeface="Calibri"/>
                          <a:cs typeface="Times New Roman"/>
                        </a:rPr>
                        <a:t>       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Segoe Print"/>
                          <a:ea typeface="Calibri"/>
                          <a:cs typeface="Times New Roman"/>
                        </a:rPr>
                        <a:t>          баллы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095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Segoe Print"/>
                          <a:ea typeface="Calibri"/>
                          <a:cs typeface="Times New Roman"/>
                        </a:rPr>
                        <a:t>Знание правил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732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Segoe Print"/>
                          <a:ea typeface="Calibri"/>
                          <a:cs typeface="Times New Roman"/>
                        </a:rPr>
                        <a:t>Определение вида пропорции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774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Решение уравнений вида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9375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Решение уравнений вида а : </a:t>
                      </a:r>
                      <a:r>
                        <a:rPr lang="ru-RU" sz="2000" kern="1200" dirty="0" err="1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в=х</a:t>
                      </a:r>
                      <a:r>
                        <a:rPr lang="ru-RU" sz="2000" kern="12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 : 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9375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Решение задач на прямую пропорцию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9375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Решение задач на обратную пропорцию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506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Возможные баллы и оценки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17б -18б – «5»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13б -16б– «4»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9б – 12б – «3»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       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2" marR="470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19" name="Picture 7" descr="http://works.doklad.ru/images/QoAdCDWctvA/10bf78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86644" y="4857760"/>
            <a:ext cx="500066" cy="569382"/>
          </a:xfrm>
          <a:prstGeom prst="rect">
            <a:avLst/>
          </a:prstGeom>
          <a:noFill/>
        </p:spPr>
      </p:pic>
      <p:pic>
        <p:nvPicPr>
          <p:cNvPr id="13318" name="Picture 6" descr="http://works.doklad.ru/images/QoAdCDWctvA/10bf78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34" y="5429264"/>
            <a:ext cx="500066" cy="543057"/>
          </a:xfrm>
          <a:prstGeom prst="rect">
            <a:avLst/>
          </a:prstGeom>
          <a:noFill/>
        </p:spPr>
      </p:pic>
      <p:pic>
        <p:nvPicPr>
          <p:cNvPr id="13317" name="Picture 5" descr="http://works.doklad.ru/images/QoAdCDWctvA/10bf784.png"/>
          <p:cNvPicPr>
            <a:picLocks noChangeAspect="1" noChangeArrowheads="1"/>
          </p:cNvPicPr>
          <p:nvPr/>
        </p:nvPicPr>
        <p:blipFill>
          <a:blip r:embed="rId4" cstate="email"/>
          <a:srcRect b="-249"/>
          <a:stretch>
            <a:fillRect/>
          </a:stretch>
        </p:blipFill>
        <p:spPr bwMode="auto">
          <a:xfrm>
            <a:off x="7929586" y="6000768"/>
            <a:ext cx="500066" cy="500066"/>
          </a:xfrm>
          <a:prstGeom prst="rect">
            <a:avLst/>
          </a:prstGeom>
          <a:noFill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429000"/>
            <a:ext cx="320675" cy="274638"/>
          </a:xfrm>
          <a:prstGeom prst="rect">
            <a:avLst/>
          </a:prstGeom>
          <a:noFill/>
        </p:spPr>
      </p:pic>
      <p:pic>
        <p:nvPicPr>
          <p:cNvPr id="13315" name="Picture 3" descr="http://works.doklad.ru/images/QoAdCDWctvA/10bf78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428603"/>
            <a:ext cx="500066" cy="571505"/>
          </a:xfrm>
          <a:prstGeom prst="rect">
            <a:avLst/>
          </a:prstGeom>
          <a:noFill/>
        </p:spPr>
      </p:pic>
      <p:pic>
        <p:nvPicPr>
          <p:cNvPr id="13314" name="Picture 2" descr="http://works.doklad.ru/images/QoAdCDWctvA/10bf78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43372" y="714356"/>
            <a:ext cx="462933" cy="500066"/>
          </a:xfrm>
          <a:prstGeom prst="rect">
            <a:avLst/>
          </a:prstGeom>
          <a:noFill/>
        </p:spPr>
      </p:pic>
      <p:pic>
        <p:nvPicPr>
          <p:cNvPr id="13313" name="Рисунок 7" descr="http://works.doklad.ru/images/QoAdCDWctvA/10bf784.png"/>
          <p:cNvPicPr>
            <a:picLocks noChangeAspect="1" noChangeArrowheads="1"/>
          </p:cNvPicPr>
          <p:nvPr/>
        </p:nvPicPr>
        <p:blipFill>
          <a:blip r:embed="rId7" cstate="email"/>
          <a:srcRect b="-249"/>
          <a:stretch>
            <a:fillRect/>
          </a:stretch>
        </p:blipFill>
        <p:spPr bwMode="auto">
          <a:xfrm>
            <a:off x="4929190" y="857232"/>
            <a:ext cx="485614" cy="500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0"/>
          <a:ext cx="7786741" cy="6796094"/>
        </p:xfrm>
        <a:graphic>
          <a:graphicData uri="http://schemas.openxmlformats.org/drawingml/2006/table">
            <a:tbl>
              <a:tblPr/>
              <a:tblGrid>
                <a:gridCol w="3656750"/>
                <a:gridCol w="1292897"/>
                <a:gridCol w="1660451"/>
                <a:gridCol w="1176643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Задача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</a:rPr>
                        <a:t>Прямая</a:t>
                      </a:r>
                      <a:r>
                        <a:rPr lang="ru-RU" sz="1400" i="1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i="1" dirty="0" smtClean="0">
                          <a:latin typeface="Times New Roman"/>
                          <a:ea typeface="Times New Roman"/>
                        </a:rPr>
                        <a:t>пропорциональность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</a:rPr>
                        <a:t>Обратная</a:t>
                      </a:r>
                      <a:r>
                        <a:rPr lang="ru-RU" sz="1400" i="1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</a:rPr>
                        <a:t>пропорциональность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</a:rPr>
                        <a:t>Нет зависи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</a:rPr>
                        <a:t>мости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7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1.За 2 кг картошки заплатили 100 рублей. Сколько стоят 8 кг картошки?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4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2.В 30 лет человек весит 76 кг. Сколько будет весить этот же человек в 45 лет?</a:t>
                      </a: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3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3.Два трактора вспахали поле за 6 дней. За сколько дней вспашут это поле 4 трактора, если будут работать с той же производительностью?</a:t>
                      </a: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3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20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рассмотрении прайс-листа  торговой фирмы цена одного метра полиэтиленовой трубы 90 рубля, а стальной  на 200% больше. Какую экономию денег получим, если закупим полиэтиленовую трубу?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Улыбающееся лицо 2"/>
          <p:cNvSpPr/>
          <p:nvPr/>
        </p:nvSpPr>
        <p:spPr>
          <a:xfrm>
            <a:off x="4286248" y="1000108"/>
            <a:ext cx="428628" cy="357190"/>
          </a:xfrm>
          <a:prstGeom prst="smileyFac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7215206" y="2071678"/>
            <a:ext cx="428628" cy="357190"/>
          </a:xfrm>
          <a:prstGeom prst="smileyFac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5786446" y="3357562"/>
            <a:ext cx="428628" cy="357190"/>
          </a:xfrm>
          <a:prstGeom prst="smileyFac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4286248" y="5286388"/>
            <a:ext cx="428628" cy="357190"/>
          </a:xfrm>
          <a:prstGeom prst="smileyFac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052736"/>
            <a:ext cx="4464496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а: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b=c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429000"/>
            <a:ext cx="792088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a,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крайние члены пропорции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725144"/>
            <a:ext cx="784887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60ABA"/>
                </a:solidFill>
              </a:rPr>
              <a:t>с</a:t>
            </a:r>
            <a:r>
              <a:rPr lang="en-US" sz="4000" b="1" dirty="0" smtClean="0">
                <a:solidFill>
                  <a:srgbClr val="060ABA"/>
                </a:solidFill>
              </a:rPr>
              <a:t>,b </a:t>
            </a:r>
            <a:r>
              <a:rPr lang="ru-RU" sz="4000" b="1" dirty="0" smtClean="0">
                <a:solidFill>
                  <a:srgbClr val="060ABA"/>
                </a:solidFill>
              </a:rPr>
              <a:t>– средние члены пропорции</a:t>
            </a:r>
            <a:endParaRPr lang="ru-RU" sz="4000" b="1" dirty="0">
              <a:solidFill>
                <a:srgbClr val="060ABA"/>
              </a:solidFill>
            </a:endParaRPr>
          </a:p>
        </p:txBody>
      </p:sp>
      <p:pic>
        <p:nvPicPr>
          <p:cNvPr id="7" name="Picture 2" descr="img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404665"/>
            <a:ext cx="3464406" cy="2176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14290"/>
            <a:ext cx="2143140" cy="1644583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2607455" y="4107661"/>
            <a:ext cx="3714776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28596" y="2428868"/>
            <a:ext cx="30718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18 ∙ 3=х ∙ 7</a:t>
            </a: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7х=54</a:t>
            </a: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х=54:7</a:t>
            </a:r>
          </a:p>
          <a:p>
            <a:endParaRPr lang="ru-RU" sz="4000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643438" y="2285992"/>
            <a:ext cx="378621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18∙7=3∙</a:t>
            </a: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endParaRPr kumimoji="0" lang="ru-RU" sz="4000" b="0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3х=126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=126:3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10733</TotalTime>
  <Words>589</Words>
  <Application>Microsoft Office PowerPoint</Application>
  <PresentationFormat>Экран (4:3)</PresentationFormat>
  <Paragraphs>108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ТЕМА УРОКА:</vt:lpstr>
      <vt:lpstr>Слайд 2</vt:lpstr>
      <vt:lpstr>Отношения – это…</vt:lpstr>
      <vt:lpstr>Слайд 4</vt:lpstr>
      <vt:lpstr>Слайд 5</vt:lpstr>
      <vt:lpstr>Слайд 6</vt:lpstr>
      <vt:lpstr>Слайд 7</vt:lpstr>
      <vt:lpstr>Слайд 8</vt:lpstr>
      <vt:lpstr>Слайд 9</vt:lpstr>
      <vt:lpstr>ОТВЕТЫ  1,5 3,2 12 100</vt:lpstr>
      <vt:lpstr>Пословицы  и пропорции</vt:lpstr>
      <vt:lpstr>Домашнее задание</vt:lpstr>
      <vt:lpstr>Золотое сечение.  История вопроса.</vt:lpstr>
      <vt:lpstr>Слайд 14</vt:lpstr>
      <vt:lpstr>Слайд 15</vt:lpstr>
      <vt:lpstr>Пропорции золотого сечения в природе</vt:lpstr>
      <vt:lpstr>Золотое сечение  в искусстве и Архитектуре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stroiotdel</cp:lastModifiedBy>
  <cp:revision>240</cp:revision>
  <dcterms:created xsi:type="dcterms:W3CDTF">2014-01-01T19:24:31Z</dcterms:created>
  <dcterms:modified xsi:type="dcterms:W3CDTF">2016-09-16T12:36:42Z</dcterms:modified>
</cp:coreProperties>
</file>